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6" r:id="rId7"/>
    <p:sldId id="267" r:id="rId8"/>
    <p:sldId id="268" r:id="rId9"/>
    <p:sldId id="269" r:id="rId10"/>
    <p:sldId id="261" r:id="rId11"/>
    <p:sldId id="270" r:id="rId12"/>
    <p:sldId id="271" r:id="rId13"/>
    <p:sldId id="272" r:id="rId14"/>
    <p:sldId id="273" r:id="rId15"/>
    <p:sldId id="262" r:id="rId16"/>
    <p:sldId id="263" r:id="rId17"/>
    <p:sldId id="265" r:id="rId18"/>
  </p:sldIdLst>
  <p:sldSz cx="14630400" cy="8229600"/>
  <p:notesSz cx="8229600" cy="14630400"/>
  <p:embeddedFontLst>
    <p:embeddedFont>
      <p:font typeface="Bitter Medium" panose="020B0604020202020204" charset="0"/>
      <p:regular r:id="rId20"/>
    </p:embeddedFont>
    <p:embeddedFont>
      <p:font typeface="Calibri" panose="020F0502020204030204" pitchFamily="34" charset="0"/>
      <p:regular r:id="rId21"/>
      <p:bold r:id="rId22"/>
    </p:embeddedFont>
    <p:embeddedFont>
      <p:font typeface="Open Sans" panose="020B0604020202020204" charset="0"/>
      <p:regular r:id="rId23"/>
    </p:embeddedFont>
  </p:embeddedFontLst>
  <p:defaultTextStyle>
    <a:defPPr>
      <a:defRPr lang="ar-E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82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8" d="100"/>
          <a:sy n="68" d="100"/>
        </p:scale>
        <p:origin x="71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EEAEF1-70AF-4ABF-9F8B-4986989E15A7}" type="doc">
      <dgm:prSet loTypeId="urn:microsoft.com/office/officeart/2005/8/layout/hProcess3" loCatId="process" qsTypeId="urn:microsoft.com/office/officeart/2005/8/quickstyle/simple1" qsCatId="simple" csTypeId="urn:microsoft.com/office/officeart/2005/8/colors/accent6_1" csCatId="accent6" phldr="1"/>
      <dgm:spPr/>
    </dgm:pt>
    <dgm:pt modelId="{6C525B82-8818-4AFC-8D94-65807029B8C2}">
      <dgm:prSet phldrT="[Text]"/>
      <dgm:spPr/>
      <dgm:t>
        <a:bodyPr/>
        <a:lstStyle/>
        <a:p>
          <a:r>
            <a:rPr lang="en-US" dirty="0" smtClean="0">
              <a:solidFill>
                <a:srgbClr val="548235"/>
              </a:solidFill>
            </a:rPr>
            <a:t>Using </a:t>
          </a:r>
          <a:r>
            <a:rPr lang="en-US" dirty="0" err="1" smtClean="0">
              <a:solidFill>
                <a:srgbClr val="548235"/>
              </a:solidFill>
            </a:rPr>
            <a:t>Streamlit</a:t>
          </a:r>
          <a:endParaRPr lang="en-US" dirty="0">
            <a:solidFill>
              <a:srgbClr val="548235"/>
            </a:solidFill>
          </a:endParaRPr>
        </a:p>
      </dgm:t>
    </dgm:pt>
    <dgm:pt modelId="{A729E000-1333-423F-BF7D-9F89C556B5EE}" type="parTrans" cxnId="{0A86A59D-9D0B-447F-A229-0EA3B6F2A4D1}">
      <dgm:prSet/>
      <dgm:spPr/>
      <dgm:t>
        <a:bodyPr/>
        <a:lstStyle/>
        <a:p>
          <a:endParaRPr lang="en-US"/>
        </a:p>
      </dgm:t>
    </dgm:pt>
    <dgm:pt modelId="{23C3E040-F732-4538-9126-B8FF0EB4D522}" type="sibTrans" cxnId="{0A86A59D-9D0B-447F-A229-0EA3B6F2A4D1}">
      <dgm:prSet/>
      <dgm:spPr/>
      <dgm:t>
        <a:bodyPr/>
        <a:lstStyle/>
        <a:p>
          <a:endParaRPr lang="en-US"/>
        </a:p>
      </dgm:t>
    </dgm:pt>
    <dgm:pt modelId="{21F5E74F-2844-4992-A32A-42FBB498E944}">
      <dgm:prSet phldrT="[Text]"/>
      <dgm:spPr/>
      <dgm:t>
        <a:bodyPr/>
        <a:lstStyle/>
        <a:p>
          <a:endParaRPr lang="en-US" dirty="0"/>
        </a:p>
      </dgm:t>
    </dgm:pt>
    <dgm:pt modelId="{AC832BEF-DAEA-455A-BD3F-03E6E10EFC19}" type="parTrans" cxnId="{26A40E80-B9A4-492F-87F9-DA17C3DD880A}">
      <dgm:prSet/>
      <dgm:spPr/>
      <dgm:t>
        <a:bodyPr/>
        <a:lstStyle/>
        <a:p>
          <a:endParaRPr lang="en-US"/>
        </a:p>
      </dgm:t>
    </dgm:pt>
    <dgm:pt modelId="{5B027BCA-E9BD-4C3C-81AA-17C8D9046246}" type="sibTrans" cxnId="{26A40E80-B9A4-492F-87F9-DA17C3DD880A}">
      <dgm:prSet/>
      <dgm:spPr/>
      <dgm:t>
        <a:bodyPr/>
        <a:lstStyle/>
        <a:p>
          <a:endParaRPr lang="en-US"/>
        </a:p>
      </dgm:t>
    </dgm:pt>
    <dgm:pt modelId="{4577ED03-A788-44EC-A579-27D46CACA06D}" type="pres">
      <dgm:prSet presAssocID="{A1EEAEF1-70AF-4ABF-9F8B-4986989E15A7}" presName="Name0" presStyleCnt="0">
        <dgm:presLayoutVars>
          <dgm:dir/>
          <dgm:animLvl val="lvl"/>
          <dgm:resizeHandles val="exact"/>
        </dgm:presLayoutVars>
      </dgm:prSet>
      <dgm:spPr/>
    </dgm:pt>
    <dgm:pt modelId="{3549E371-CF16-431B-A90B-983C6DEDA45A}" type="pres">
      <dgm:prSet presAssocID="{A1EEAEF1-70AF-4ABF-9F8B-4986989E15A7}" presName="dummy" presStyleCnt="0"/>
      <dgm:spPr/>
    </dgm:pt>
    <dgm:pt modelId="{C5FFE8DB-EE3C-4691-A8A3-B0EDF18B048A}" type="pres">
      <dgm:prSet presAssocID="{A1EEAEF1-70AF-4ABF-9F8B-4986989E15A7}" presName="linH" presStyleCnt="0"/>
      <dgm:spPr/>
    </dgm:pt>
    <dgm:pt modelId="{09C76790-E86A-45FF-AEB6-E16E56D949A0}" type="pres">
      <dgm:prSet presAssocID="{A1EEAEF1-70AF-4ABF-9F8B-4986989E15A7}" presName="padding1" presStyleCnt="0"/>
      <dgm:spPr/>
    </dgm:pt>
    <dgm:pt modelId="{FDBCDC84-24C3-4758-A607-541CB1CA428C}" type="pres">
      <dgm:prSet presAssocID="{6C525B82-8818-4AFC-8D94-65807029B8C2}" presName="linV" presStyleCnt="0"/>
      <dgm:spPr/>
    </dgm:pt>
    <dgm:pt modelId="{1841CDE0-0FF8-433D-8925-407A5B8025BC}" type="pres">
      <dgm:prSet presAssocID="{6C525B82-8818-4AFC-8D94-65807029B8C2}" presName="spVertical1" presStyleCnt="0"/>
      <dgm:spPr/>
    </dgm:pt>
    <dgm:pt modelId="{7E016377-D5AF-46C7-AF99-D45FD2769874}" type="pres">
      <dgm:prSet presAssocID="{6C525B82-8818-4AFC-8D94-65807029B8C2}" presName="parTx" presStyleLbl="revTx" presStyleIdx="0" presStyleCnt="2" custScaleX="2000000">
        <dgm:presLayoutVars>
          <dgm:chMax val="0"/>
          <dgm:chPref val="0"/>
          <dgm:bulletEnabled val="1"/>
        </dgm:presLayoutVars>
      </dgm:prSet>
      <dgm:spPr/>
    </dgm:pt>
    <dgm:pt modelId="{4F904D58-ED9C-4A2A-8E88-CFC06E38BFB3}" type="pres">
      <dgm:prSet presAssocID="{6C525B82-8818-4AFC-8D94-65807029B8C2}" presName="spVertical2" presStyleCnt="0"/>
      <dgm:spPr/>
    </dgm:pt>
    <dgm:pt modelId="{21EB4B7C-2EC8-4BE9-8445-550F0D8CC107}" type="pres">
      <dgm:prSet presAssocID="{6C525B82-8818-4AFC-8D94-65807029B8C2}" presName="spVertical3" presStyleCnt="0"/>
      <dgm:spPr/>
    </dgm:pt>
    <dgm:pt modelId="{BC3D222F-3FE4-4244-87DC-905C18F12F37}" type="pres">
      <dgm:prSet presAssocID="{23C3E040-F732-4538-9126-B8FF0EB4D522}" presName="space" presStyleCnt="0"/>
      <dgm:spPr/>
    </dgm:pt>
    <dgm:pt modelId="{FF403759-20D1-4869-B887-B29AB6562477}" type="pres">
      <dgm:prSet presAssocID="{21F5E74F-2844-4992-A32A-42FBB498E944}" presName="linV" presStyleCnt="0"/>
      <dgm:spPr/>
    </dgm:pt>
    <dgm:pt modelId="{0DDBD2F8-74FD-4728-A4F8-87A88BED00FF}" type="pres">
      <dgm:prSet presAssocID="{21F5E74F-2844-4992-A32A-42FBB498E944}" presName="spVertical1" presStyleCnt="0"/>
      <dgm:spPr/>
    </dgm:pt>
    <dgm:pt modelId="{E73E26C1-7B72-4D82-922E-73DEC7E4E8E5}" type="pres">
      <dgm:prSet presAssocID="{21F5E74F-2844-4992-A32A-42FBB498E944}" presName="parTx" presStyleLbl="revTx" presStyleIdx="1" presStyleCnt="2">
        <dgm:presLayoutVars>
          <dgm:chMax val="0"/>
          <dgm:chPref val="0"/>
          <dgm:bulletEnabled val="1"/>
        </dgm:presLayoutVars>
      </dgm:prSet>
      <dgm:spPr/>
    </dgm:pt>
    <dgm:pt modelId="{E3C60616-44E5-427A-9268-4F7D2FBCB3BF}" type="pres">
      <dgm:prSet presAssocID="{21F5E74F-2844-4992-A32A-42FBB498E944}" presName="spVertical2" presStyleCnt="0"/>
      <dgm:spPr/>
    </dgm:pt>
    <dgm:pt modelId="{F705EA74-FF07-4984-BC7B-F8033D2674F1}" type="pres">
      <dgm:prSet presAssocID="{21F5E74F-2844-4992-A32A-42FBB498E944}" presName="spVertical3" presStyleCnt="0"/>
      <dgm:spPr/>
    </dgm:pt>
    <dgm:pt modelId="{72AA843B-F250-42CD-9AD8-47D9BC722398}" type="pres">
      <dgm:prSet presAssocID="{A1EEAEF1-70AF-4ABF-9F8B-4986989E15A7}" presName="padding2" presStyleCnt="0"/>
      <dgm:spPr/>
    </dgm:pt>
    <dgm:pt modelId="{F3BED7AD-426A-4D02-9742-FAD450BE0BBB}" type="pres">
      <dgm:prSet presAssocID="{A1EEAEF1-70AF-4ABF-9F8B-4986989E15A7}" presName="negArrow" presStyleCnt="0"/>
      <dgm:spPr/>
    </dgm:pt>
    <dgm:pt modelId="{362A1531-016A-4EDA-8198-6AEE0B5D5C91}" type="pres">
      <dgm:prSet presAssocID="{A1EEAEF1-70AF-4ABF-9F8B-4986989E15A7}" presName="backgroundArrow" presStyleLbl="node1" presStyleIdx="0" presStyleCnt="1" custScaleY="102517" custLinFactNeighborX="-9757" custLinFactNeighborY="-11751"/>
      <dgm:spPr/>
    </dgm:pt>
  </dgm:ptLst>
  <dgm:cxnLst>
    <dgm:cxn modelId="{1A50D499-4E7F-4657-BF13-8492AEBA6474}" type="presOf" srcId="{21F5E74F-2844-4992-A32A-42FBB498E944}" destId="{E73E26C1-7B72-4D82-922E-73DEC7E4E8E5}" srcOrd="0" destOrd="0" presId="urn:microsoft.com/office/officeart/2005/8/layout/hProcess3"/>
    <dgm:cxn modelId="{26A40E80-B9A4-492F-87F9-DA17C3DD880A}" srcId="{A1EEAEF1-70AF-4ABF-9F8B-4986989E15A7}" destId="{21F5E74F-2844-4992-A32A-42FBB498E944}" srcOrd="1" destOrd="0" parTransId="{AC832BEF-DAEA-455A-BD3F-03E6E10EFC19}" sibTransId="{5B027BCA-E9BD-4C3C-81AA-17C8D9046246}"/>
    <dgm:cxn modelId="{0A86A59D-9D0B-447F-A229-0EA3B6F2A4D1}" srcId="{A1EEAEF1-70AF-4ABF-9F8B-4986989E15A7}" destId="{6C525B82-8818-4AFC-8D94-65807029B8C2}" srcOrd="0" destOrd="0" parTransId="{A729E000-1333-423F-BF7D-9F89C556B5EE}" sibTransId="{23C3E040-F732-4538-9126-B8FF0EB4D522}"/>
    <dgm:cxn modelId="{A017B251-A919-4B4D-86F5-E4AE7D18EFF4}" type="presOf" srcId="{A1EEAEF1-70AF-4ABF-9F8B-4986989E15A7}" destId="{4577ED03-A788-44EC-A579-27D46CACA06D}" srcOrd="0" destOrd="0" presId="urn:microsoft.com/office/officeart/2005/8/layout/hProcess3"/>
    <dgm:cxn modelId="{EE330419-87AF-428B-B138-2347A1283390}" type="presOf" srcId="{6C525B82-8818-4AFC-8D94-65807029B8C2}" destId="{7E016377-D5AF-46C7-AF99-D45FD2769874}" srcOrd="0" destOrd="0" presId="urn:microsoft.com/office/officeart/2005/8/layout/hProcess3"/>
    <dgm:cxn modelId="{9A094EBF-1EE8-4B06-B5C2-098783D92D6B}" type="presParOf" srcId="{4577ED03-A788-44EC-A579-27D46CACA06D}" destId="{3549E371-CF16-431B-A90B-983C6DEDA45A}" srcOrd="0" destOrd="0" presId="urn:microsoft.com/office/officeart/2005/8/layout/hProcess3"/>
    <dgm:cxn modelId="{760D9A14-EF62-4A16-8EF1-94EAC6E1E89D}" type="presParOf" srcId="{4577ED03-A788-44EC-A579-27D46CACA06D}" destId="{C5FFE8DB-EE3C-4691-A8A3-B0EDF18B048A}" srcOrd="1" destOrd="0" presId="urn:microsoft.com/office/officeart/2005/8/layout/hProcess3"/>
    <dgm:cxn modelId="{9EF2155C-748B-4270-A444-4E56E55BE107}" type="presParOf" srcId="{C5FFE8DB-EE3C-4691-A8A3-B0EDF18B048A}" destId="{09C76790-E86A-45FF-AEB6-E16E56D949A0}" srcOrd="0" destOrd="0" presId="urn:microsoft.com/office/officeart/2005/8/layout/hProcess3"/>
    <dgm:cxn modelId="{013FFE75-0401-43FA-9B4A-505AF2201575}" type="presParOf" srcId="{C5FFE8DB-EE3C-4691-A8A3-B0EDF18B048A}" destId="{FDBCDC84-24C3-4758-A607-541CB1CA428C}" srcOrd="1" destOrd="0" presId="urn:microsoft.com/office/officeart/2005/8/layout/hProcess3"/>
    <dgm:cxn modelId="{2399BFA6-FBB8-46C3-BB7D-BF4934D27102}" type="presParOf" srcId="{FDBCDC84-24C3-4758-A607-541CB1CA428C}" destId="{1841CDE0-0FF8-433D-8925-407A5B8025BC}" srcOrd="0" destOrd="0" presId="urn:microsoft.com/office/officeart/2005/8/layout/hProcess3"/>
    <dgm:cxn modelId="{CA8CE2C4-2AE3-424A-9203-01B76F2D9620}" type="presParOf" srcId="{FDBCDC84-24C3-4758-A607-541CB1CA428C}" destId="{7E016377-D5AF-46C7-AF99-D45FD2769874}" srcOrd="1" destOrd="0" presId="urn:microsoft.com/office/officeart/2005/8/layout/hProcess3"/>
    <dgm:cxn modelId="{ECC182F3-D819-41A6-B8B9-2A824ABB177C}" type="presParOf" srcId="{FDBCDC84-24C3-4758-A607-541CB1CA428C}" destId="{4F904D58-ED9C-4A2A-8E88-CFC06E38BFB3}" srcOrd="2" destOrd="0" presId="urn:microsoft.com/office/officeart/2005/8/layout/hProcess3"/>
    <dgm:cxn modelId="{0F1C29C3-6A22-4B2A-8B46-5BBC698A2070}" type="presParOf" srcId="{FDBCDC84-24C3-4758-A607-541CB1CA428C}" destId="{21EB4B7C-2EC8-4BE9-8445-550F0D8CC107}" srcOrd="3" destOrd="0" presId="urn:microsoft.com/office/officeart/2005/8/layout/hProcess3"/>
    <dgm:cxn modelId="{73682AAE-BAAC-4AB2-A48C-3CA5FFDE576B}" type="presParOf" srcId="{C5FFE8DB-EE3C-4691-A8A3-B0EDF18B048A}" destId="{BC3D222F-3FE4-4244-87DC-905C18F12F37}" srcOrd="2" destOrd="0" presId="urn:microsoft.com/office/officeart/2005/8/layout/hProcess3"/>
    <dgm:cxn modelId="{4E1911CB-F252-4837-8567-A23CCC8559BC}" type="presParOf" srcId="{C5FFE8DB-EE3C-4691-A8A3-B0EDF18B048A}" destId="{FF403759-20D1-4869-B887-B29AB6562477}" srcOrd="3" destOrd="0" presId="urn:microsoft.com/office/officeart/2005/8/layout/hProcess3"/>
    <dgm:cxn modelId="{19AA8F65-4477-46EC-B7BA-DFEF75686893}" type="presParOf" srcId="{FF403759-20D1-4869-B887-B29AB6562477}" destId="{0DDBD2F8-74FD-4728-A4F8-87A88BED00FF}" srcOrd="0" destOrd="0" presId="urn:microsoft.com/office/officeart/2005/8/layout/hProcess3"/>
    <dgm:cxn modelId="{0A02DD4B-7FA3-4E4A-AC46-8373D88A6177}" type="presParOf" srcId="{FF403759-20D1-4869-B887-B29AB6562477}" destId="{E73E26C1-7B72-4D82-922E-73DEC7E4E8E5}" srcOrd="1" destOrd="0" presId="urn:microsoft.com/office/officeart/2005/8/layout/hProcess3"/>
    <dgm:cxn modelId="{791A75E8-F939-4455-AA03-3A11C1E6A6C0}" type="presParOf" srcId="{FF403759-20D1-4869-B887-B29AB6562477}" destId="{E3C60616-44E5-427A-9268-4F7D2FBCB3BF}" srcOrd="2" destOrd="0" presId="urn:microsoft.com/office/officeart/2005/8/layout/hProcess3"/>
    <dgm:cxn modelId="{E6B9B672-1B99-4B9B-9F2A-7255AC519173}" type="presParOf" srcId="{FF403759-20D1-4869-B887-B29AB6562477}" destId="{F705EA74-FF07-4984-BC7B-F8033D2674F1}" srcOrd="3" destOrd="0" presId="urn:microsoft.com/office/officeart/2005/8/layout/hProcess3"/>
    <dgm:cxn modelId="{DF91ECA1-EDD1-4073-B6D1-CA510548AB8C}" type="presParOf" srcId="{C5FFE8DB-EE3C-4691-A8A3-B0EDF18B048A}" destId="{72AA843B-F250-42CD-9AD8-47D9BC722398}" srcOrd="4" destOrd="0" presId="urn:microsoft.com/office/officeart/2005/8/layout/hProcess3"/>
    <dgm:cxn modelId="{82F695B9-4609-485A-9D44-311DFBCD283D}" type="presParOf" srcId="{C5FFE8DB-EE3C-4691-A8A3-B0EDF18B048A}" destId="{F3BED7AD-426A-4D02-9742-FAD450BE0BBB}" srcOrd="5" destOrd="0" presId="urn:microsoft.com/office/officeart/2005/8/layout/hProcess3"/>
    <dgm:cxn modelId="{8A32F8B8-5632-4863-B77F-A39E31F3515D}" type="presParOf" srcId="{C5FFE8DB-EE3C-4691-A8A3-B0EDF18B048A}" destId="{362A1531-016A-4EDA-8198-6AEE0B5D5C91}" srcOrd="6" destOrd="0" presId="urn:microsoft.com/office/officeart/2005/8/layout/h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2A1531-016A-4EDA-8198-6AEE0B5D5C91}">
      <dsp:nvSpPr>
        <dsp:cNvPr id="0" name=""/>
        <dsp:cNvSpPr/>
      </dsp:nvSpPr>
      <dsp:spPr>
        <a:xfrm>
          <a:off x="0" y="0"/>
          <a:ext cx="3589866" cy="1845306"/>
        </a:xfrm>
        <a:prstGeom prst="rightArrow">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3E26C1-7B72-4D82-922E-73DEC7E4E8E5}">
      <dsp:nvSpPr>
        <dsp:cNvPr id="0" name=""/>
        <dsp:cNvSpPr/>
      </dsp:nvSpPr>
      <dsp:spPr>
        <a:xfrm>
          <a:off x="3092184" y="486902"/>
          <a:ext cx="138695"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lvl="0" algn="ctr" defTabSz="1111250">
            <a:lnSpc>
              <a:spcPct val="90000"/>
            </a:lnSpc>
            <a:spcBef>
              <a:spcPct val="0"/>
            </a:spcBef>
            <a:spcAft>
              <a:spcPct val="35000"/>
            </a:spcAft>
          </a:pPr>
          <a:endParaRPr lang="en-US" sz="2500" kern="1200" dirty="0"/>
        </a:p>
      </dsp:txBody>
      <dsp:txXfrm>
        <a:off x="3092184" y="486902"/>
        <a:ext cx="138695" cy="900000"/>
      </dsp:txXfrm>
    </dsp:sp>
    <dsp:sp modelId="{7E016377-D5AF-46C7-AF99-D45FD2769874}">
      <dsp:nvSpPr>
        <dsp:cNvPr id="0" name=""/>
        <dsp:cNvSpPr/>
      </dsp:nvSpPr>
      <dsp:spPr>
        <a:xfrm>
          <a:off x="290537" y="486902"/>
          <a:ext cx="2773907" cy="90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0" rIns="0" bIns="254000" numCol="1" spcCol="1270" anchor="ctr" anchorCtr="0">
          <a:noAutofit/>
        </a:bodyPr>
        <a:lstStyle/>
        <a:p>
          <a:pPr lvl="0" algn="ctr" defTabSz="1111250">
            <a:lnSpc>
              <a:spcPct val="90000"/>
            </a:lnSpc>
            <a:spcBef>
              <a:spcPct val="0"/>
            </a:spcBef>
            <a:spcAft>
              <a:spcPct val="35000"/>
            </a:spcAft>
          </a:pPr>
          <a:r>
            <a:rPr lang="en-US" sz="2500" kern="1200" dirty="0" smtClean="0">
              <a:solidFill>
                <a:srgbClr val="548235"/>
              </a:solidFill>
            </a:rPr>
            <a:t>Using </a:t>
          </a:r>
          <a:r>
            <a:rPr lang="en-US" sz="2500" kern="1200" dirty="0" err="1" smtClean="0">
              <a:solidFill>
                <a:srgbClr val="548235"/>
              </a:solidFill>
            </a:rPr>
            <a:t>Streamlit</a:t>
          </a:r>
          <a:endParaRPr lang="en-US" sz="2500" kern="1200" dirty="0">
            <a:solidFill>
              <a:srgbClr val="548235"/>
            </a:solidFill>
          </a:endParaRPr>
        </a:p>
      </dsp:txBody>
      <dsp:txXfrm>
        <a:off x="290537" y="486902"/>
        <a:ext cx="2773907" cy="900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87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ABCB6"/>
          </a:solidFill>
          <a:ln/>
        </p:spPr>
      </p:sp>
      <p:sp>
        <p:nvSpPr>
          <p:cNvPr id="3" name="Shape 1"/>
          <p:cNvSpPr/>
          <p:nvPr/>
        </p:nvSpPr>
        <p:spPr>
          <a:xfrm>
            <a:off x="0" y="0"/>
            <a:ext cx="14630400" cy="8229600"/>
          </a:xfrm>
          <a:prstGeom prst="rect">
            <a:avLst/>
          </a:prstGeom>
          <a:solidFill>
            <a:srgbClr val="FFF8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chemeClr val="accent6">
                    <a:lumMod val="75000"/>
                  </a:schemeClr>
                </a:solidFill>
                <a:latin typeface="Bitter Medium" pitchFamily="34" charset="0"/>
                <a:ea typeface="Bitter Medium" pitchFamily="34" charset="-122"/>
                <a:cs typeface="Bitter Medium" pitchFamily="34" charset="-120"/>
              </a:rPr>
              <a:t>Plant Disease Detection: A Deep Learning Approach</a:t>
            </a:r>
            <a:endParaRPr lang="en-US" sz="4450" b="1" dirty="0">
              <a:solidFill>
                <a:schemeClr val="accent6">
                  <a:lumMod val="75000"/>
                </a:schemeClr>
              </a:solidFill>
            </a:endParaRPr>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This presentation explores our project, Plant Disease Detection, a Deep Learning model trained to identify diseases in apple trees. It leverages the power of Convolutional Neural Networks (CNNs) for image classification, offering a precise and efficient solution for early disease detection.</a:t>
            </a:r>
            <a:endParaRPr lang="en-US" sz="175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61511" y="812125"/>
            <a:ext cx="6429375" cy="590669"/>
          </a:xfrm>
          <a:prstGeom prst="rect">
            <a:avLst/>
          </a:prstGeom>
          <a:noFill/>
          <a:ln/>
        </p:spPr>
        <p:txBody>
          <a:bodyPr wrap="none" lIns="0" tIns="0" rIns="0" bIns="0" rtlCol="0" anchor="t"/>
          <a:lstStyle/>
          <a:p>
            <a:pPr marL="0" indent="0">
              <a:lnSpc>
                <a:spcPts val="4650"/>
              </a:lnSpc>
              <a:buNone/>
            </a:pPr>
            <a:r>
              <a:rPr lang="en-US" sz="3700" kern="0" spc="-112" dirty="0">
                <a:solidFill>
                  <a:srgbClr val="548235"/>
                </a:solidFill>
                <a:latin typeface="Bitter Medium" pitchFamily="34" charset="0"/>
                <a:ea typeface="Bitter Medium" pitchFamily="34" charset="-122"/>
                <a:cs typeface="Bitter Medium" pitchFamily="34" charset="-120"/>
              </a:rPr>
              <a:t>Testing and Model Deployment</a:t>
            </a:r>
            <a:endParaRPr lang="en-US" sz="3700" dirty="0">
              <a:solidFill>
                <a:srgbClr val="548235"/>
              </a:solidFill>
            </a:endParaRPr>
          </a:p>
        </p:txBody>
      </p:sp>
      <p:pic>
        <p:nvPicPr>
          <p:cNvPr id="4" name="Image 1" descr="preencoded.png"/>
          <p:cNvPicPr>
            <a:picLocks noChangeAspect="1"/>
          </p:cNvPicPr>
          <p:nvPr/>
        </p:nvPicPr>
        <p:blipFill>
          <a:blip r:embed="rId4"/>
          <a:stretch>
            <a:fillRect/>
          </a:stretch>
        </p:blipFill>
        <p:spPr>
          <a:xfrm>
            <a:off x="661511" y="1686282"/>
            <a:ext cx="472440" cy="472440"/>
          </a:xfrm>
          <a:prstGeom prst="rect">
            <a:avLst/>
          </a:prstGeom>
        </p:spPr>
      </p:pic>
      <p:sp>
        <p:nvSpPr>
          <p:cNvPr id="5" name="Text 1"/>
          <p:cNvSpPr/>
          <p:nvPr/>
        </p:nvSpPr>
        <p:spPr>
          <a:xfrm>
            <a:off x="661511" y="2347674"/>
            <a:ext cx="2362676" cy="295275"/>
          </a:xfrm>
          <a:prstGeom prst="rect">
            <a:avLst/>
          </a:prstGeom>
          <a:noFill/>
          <a:ln/>
        </p:spPr>
        <p:txBody>
          <a:bodyPr wrap="none" lIns="0" tIns="0" rIns="0" bIns="0" rtlCol="0" anchor="t"/>
          <a:lstStyle/>
          <a:p>
            <a:pPr marL="0" indent="0" algn="l">
              <a:lnSpc>
                <a:spcPts val="2300"/>
              </a:lnSpc>
              <a:buNone/>
            </a:pPr>
            <a:r>
              <a:rPr lang="en-US" sz="1850" kern="0" spc="-56" dirty="0">
                <a:solidFill>
                  <a:schemeClr val="accent6">
                    <a:lumMod val="75000"/>
                  </a:schemeClr>
                </a:solidFill>
                <a:latin typeface="Bitter Medium" pitchFamily="34" charset="0"/>
                <a:ea typeface="Bitter Medium" pitchFamily="34" charset="-122"/>
                <a:cs typeface="Bitter Medium" pitchFamily="34" charset="-120"/>
              </a:rPr>
              <a:t>Prediction</a:t>
            </a:r>
            <a:endParaRPr lang="en-US" sz="1850" dirty="0">
              <a:solidFill>
                <a:schemeClr val="accent6">
                  <a:lumMod val="75000"/>
                </a:schemeClr>
              </a:solidFill>
            </a:endParaRPr>
          </a:p>
        </p:txBody>
      </p:sp>
      <p:sp>
        <p:nvSpPr>
          <p:cNvPr id="6" name="Text 2"/>
          <p:cNvSpPr/>
          <p:nvPr/>
        </p:nvSpPr>
        <p:spPr>
          <a:xfrm>
            <a:off x="661511" y="2756297"/>
            <a:ext cx="3768685" cy="1512094"/>
          </a:xfrm>
          <a:prstGeom prst="rect">
            <a:avLst/>
          </a:prstGeom>
          <a:noFill/>
          <a:ln/>
        </p:spPr>
        <p:txBody>
          <a:bodyPr wrap="square" lIns="0" tIns="0" rIns="0" bIns="0" rtlCol="0" anchor="t"/>
          <a:lstStyle/>
          <a:p>
            <a:pPr marL="0" indent="0" algn="l">
              <a:lnSpc>
                <a:spcPts val="2350"/>
              </a:lnSpc>
              <a:buNone/>
            </a:pPr>
            <a:r>
              <a:rPr lang="en-US" sz="1450" kern="0" spc="-30" dirty="0">
                <a:solidFill>
                  <a:srgbClr val="2B2E3C"/>
                </a:solidFill>
                <a:latin typeface="Open Sans" pitchFamily="34" charset="0"/>
                <a:ea typeface="Open Sans" pitchFamily="34" charset="-122"/>
                <a:cs typeface="Open Sans" pitchFamily="34" charset="-120"/>
              </a:rPr>
              <a:t>The </a:t>
            </a:r>
            <a:r>
              <a:rPr lang="en-US" sz="1450" b="1" kern="0" spc="-30" dirty="0">
                <a:solidFill>
                  <a:srgbClr val="2B2E3C"/>
                </a:solidFill>
                <a:latin typeface="Open Sans" pitchFamily="34" charset="0"/>
                <a:ea typeface="Open Sans" pitchFamily="34" charset="-122"/>
                <a:cs typeface="Open Sans" pitchFamily="34" charset="-120"/>
              </a:rPr>
              <a:t>predict_image</a:t>
            </a:r>
            <a:r>
              <a:rPr lang="en-US" sz="1450" kern="0" spc="-30" dirty="0">
                <a:solidFill>
                  <a:srgbClr val="2B2E3C"/>
                </a:solidFill>
                <a:latin typeface="Open Sans" pitchFamily="34" charset="0"/>
                <a:ea typeface="Open Sans" pitchFamily="34" charset="-122"/>
                <a:cs typeface="Open Sans" pitchFamily="34" charset="-120"/>
              </a:rPr>
              <a:t> function takes a new image as input and uses the trained model to classify it, predicting the type of disease present. This enables real-time detection and diagnosis of plant diseases.</a:t>
            </a:r>
            <a:endParaRPr lang="en-US" sz="1450" dirty="0"/>
          </a:p>
        </p:txBody>
      </p:sp>
      <p:pic>
        <p:nvPicPr>
          <p:cNvPr id="7" name="Image 2" descr="preencoded.png"/>
          <p:cNvPicPr>
            <a:picLocks noChangeAspect="1"/>
          </p:cNvPicPr>
          <p:nvPr/>
        </p:nvPicPr>
        <p:blipFill>
          <a:blip r:embed="rId5"/>
          <a:stretch>
            <a:fillRect/>
          </a:stretch>
        </p:blipFill>
        <p:spPr>
          <a:xfrm>
            <a:off x="4713684" y="1686282"/>
            <a:ext cx="472440" cy="472440"/>
          </a:xfrm>
          <a:prstGeom prst="rect">
            <a:avLst/>
          </a:prstGeom>
        </p:spPr>
      </p:pic>
      <p:sp>
        <p:nvSpPr>
          <p:cNvPr id="8" name="Text 3"/>
          <p:cNvSpPr/>
          <p:nvPr/>
        </p:nvSpPr>
        <p:spPr>
          <a:xfrm>
            <a:off x="4713684" y="2347674"/>
            <a:ext cx="2362676" cy="295275"/>
          </a:xfrm>
          <a:prstGeom prst="rect">
            <a:avLst/>
          </a:prstGeom>
          <a:noFill/>
          <a:ln/>
        </p:spPr>
        <p:txBody>
          <a:bodyPr wrap="none" lIns="0" tIns="0" rIns="0" bIns="0" rtlCol="0" anchor="t"/>
          <a:lstStyle/>
          <a:p>
            <a:pPr marL="0" indent="0" algn="l">
              <a:lnSpc>
                <a:spcPts val="2300"/>
              </a:lnSpc>
              <a:buNone/>
            </a:pPr>
            <a:r>
              <a:rPr lang="en-US" sz="1850" kern="0" spc="-56" dirty="0">
                <a:solidFill>
                  <a:schemeClr val="accent6">
                    <a:lumMod val="75000"/>
                  </a:schemeClr>
                </a:solidFill>
                <a:latin typeface="Bitter Medium" pitchFamily="34" charset="0"/>
                <a:ea typeface="Bitter Medium" pitchFamily="34" charset="-122"/>
                <a:cs typeface="Bitter Medium" pitchFamily="34" charset="-120"/>
              </a:rPr>
              <a:t>Evaluation</a:t>
            </a:r>
            <a:endParaRPr lang="en-US" sz="1850" dirty="0">
              <a:solidFill>
                <a:schemeClr val="accent6">
                  <a:lumMod val="75000"/>
                </a:schemeClr>
              </a:solidFill>
            </a:endParaRPr>
          </a:p>
        </p:txBody>
      </p:sp>
      <p:sp>
        <p:nvSpPr>
          <p:cNvPr id="9" name="Text 4"/>
          <p:cNvSpPr/>
          <p:nvPr/>
        </p:nvSpPr>
        <p:spPr>
          <a:xfrm>
            <a:off x="4713684" y="2756297"/>
            <a:ext cx="3768804" cy="1512094"/>
          </a:xfrm>
          <a:prstGeom prst="rect">
            <a:avLst/>
          </a:prstGeom>
          <a:noFill/>
          <a:ln/>
        </p:spPr>
        <p:txBody>
          <a:bodyPr wrap="square" lIns="0" tIns="0" rIns="0" bIns="0" rtlCol="0" anchor="t"/>
          <a:lstStyle/>
          <a:p>
            <a:pPr marL="0" indent="0" algn="l">
              <a:lnSpc>
                <a:spcPts val="2350"/>
              </a:lnSpc>
              <a:buNone/>
            </a:pPr>
            <a:r>
              <a:rPr lang="en-US" sz="1450" kern="0" spc="-30" dirty="0">
                <a:solidFill>
                  <a:srgbClr val="2B2E3C"/>
                </a:solidFill>
                <a:latin typeface="Open Sans" pitchFamily="34" charset="0"/>
                <a:ea typeface="Open Sans" pitchFamily="34" charset="-122"/>
                <a:cs typeface="Open Sans" pitchFamily="34" charset="-120"/>
              </a:rPr>
              <a:t>The </a:t>
            </a:r>
            <a:r>
              <a:rPr lang="en-US" sz="1450" b="1" kern="0" spc="-30" dirty="0">
                <a:solidFill>
                  <a:srgbClr val="2B2E3C"/>
                </a:solidFill>
                <a:latin typeface="Open Sans" pitchFamily="34" charset="0"/>
                <a:ea typeface="Open Sans" pitchFamily="34" charset="-122"/>
                <a:cs typeface="Open Sans" pitchFamily="34" charset="-120"/>
              </a:rPr>
              <a:t>evaluate_test</a:t>
            </a:r>
            <a:r>
              <a:rPr lang="en-US" sz="1450" kern="0" spc="-30" dirty="0">
                <a:solidFill>
                  <a:srgbClr val="2B2E3C"/>
                </a:solidFill>
                <a:latin typeface="Open Sans" pitchFamily="34" charset="0"/>
                <a:ea typeface="Open Sans" pitchFamily="34" charset="-122"/>
                <a:cs typeface="Open Sans" pitchFamily="34" charset="-120"/>
              </a:rPr>
              <a:t> function assesses the model's performance on the test dataset, providing a final evaluation of its accuracy and generalization capability on unseen data.</a:t>
            </a:r>
            <a:endParaRPr lang="en-US" sz="1450" dirty="0"/>
          </a:p>
        </p:txBody>
      </p:sp>
      <p:pic>
        <p:nvPicPr>
          <p:cNvPr id="10" name="Image 3" descr="preencoded.png"/>
          <p:cNvPicPr>
            <a:picLocks noChangeAspect="1"/>
          </p:cNvPicPr>
          <p:nvPr/>
        </p:nvPicPr>
        <p:blipFill>
          <a:blip r:embed="rId6"/>
          <a:stretch>
            <a:fillRect/>
          </a:stretch>
        </p:blipFill>
        <p:spPr>
          <a:xfrm>
            <a:off x="661511" y="4835366"/>
            <a:ext cx="472440" cy="472440"/>
          </a:xfrm>
          <a:prstGeom prst="rect">
            <a:avLst/>
          </a:prstGeom>
        </p:spPr>
      </p:pic>
      <p:sp>
        <p:nvSpPr>
          <p:cNvPr id="11" name="Text 5"/>
          <p:cNvSpPr/>
          <p:nvPr/>
        </p:nvSpPr>
        <p:spPr>
          <a:xfrm>
            <a:off x="661511" y="5496758"/>
            <a:ext cx="2362676" cy="295275"/>
          </a:xfrm>
          <a:prstGeom prst="rect">
            <a:avLst/>
          </a:prstGeom>
          <a:noFill/>
          <a:ln/>
        </p:spPr>
        <p:txBody>
          <a:bodyPr wrap="none" lIns="0" tIns="0" rIns="0" bIns="0" rtlCol="0" anchor="t"/>
          <a:lstStyle/>
          <a:p>
            <a:pPr marL="0" indent="0" algn="l">
              <a:lnSpc>
                <a:spcPts val="2300"/>
              </a:lnSpc>
              <a:buNone/>
            </a:pPr>
            <a:r>
              <a:rPr lang="en-US" sz="1850" kern="0" spc="-56" dirty="0">
                <a:solidFill>
                  <a:schemeClr val="accent6">
                    <a:lumMod val="75000"/>
                  </a:schemeClr>
                </a:solidFill>
                <a:latin typeface="Bitter Medium" pitchFamily="34" charset="0"/>
                <a:ea typeface="Bitter Medium" pitchFamily="34" charset="-122"/>
                <a:cs typeface="Bitter Medium" pitchFamily="34" charset="-120"/>
              </a:rPr>
              <a:t>Model Saving</a:t>
            </a:r>
            <a:endParaRPr lang="en-US" sz="1850" dirty="0">
              <a:solidFill>
                <a:schemeClr val="accent6">
                  <a:lumMod val="75000"/>
                </a:schemeClr>
              </a:solidFill>
            </a:endParaRPr>
          </a:p>
        </p:txBody>
      </p:sp>
      <p:sp>
        <p:nvSpPr>
          <p:cNvPr id="12" name="Text 6"/>
          <p:cNvSpPr/>
          <p:nvPr/>
        </p:nvSpPr>
        <p:spPr>
          <a:xfrm>
            <a:off x="661511" y="5905381"/>
            <a:ext cx="3768685" cy="1512094"/>
          </a:xfrm>
          <a:prstGeom prst="rect">
            <a:avLst/>
          </a:prstGeom>
          <a:noFill/>
          <a:ln/>
        </p:spPr>
        <p:txBody>
          <a:bodyPr wrap="square" lIns="0" tIns="0" rIns="0" bIns="0" rtlCol="0" anchor="t"/>
          <a:lstStyle/>
          <a:p>
            <a:pPr marL="0" indent="0" algn="l">
              <a:lnSpc>
                <a:spcPts val="2350"/>
              </a:lnSpc>
              <a:buNone/>
            </a:pPr>
            <a:r>
              <a:rPr lang="en-US" sz="1450" kern="0" spc="-30" dirty="0">
                <a:solidFill>
                  <a:srgbClr val="2B2E3C"/>
                </a:solidFill>
                <a:latin typeface="Open Sans" pitchFamily="34" charset="0"/>
                <a:ea typeface="Open Sans" pitchFamily="34" charset="-122"/>
                <a:cs typeface="Open Sans" pitchFamily="34" charset="-120"/>
              </a:rPr>
              <a:t>Once the training is complete, the model's parameters are saved to a file (</a:t>
            </a:r>
            <a:r>
              <a:rPr lang="en-US" sz="1450" b="1" kern="0" spc="-30" dirty="0">
                <a:solidFill>
                  <a:srgbClr val="2B2E3C"/>
                </a:solidFill>
                <a:latin typeface="Open Sans" pitchFamily="34" charset="0"/>
                <a:ea typeface="Open Sans" pitchFamily="34" charset="-122"/>
                <a:cs typeface="Open Sans" pitchFamily="34" charset="-120"/>
              </a:rPr>
              <a:t>modelAppleFile1.pth</a:t>
            </a:r>
            <a:r>
              <a:rPr lang="en-US" sz="1450" kern="0" spc="-30" dirty="0">
                <a:solidFill>
                  <a:srgbClr val="2B2E3C"/>
                </a:solidFill>
                <a:latin typeface="Open Sans" pitchFamily="34" charset="0"/>
                <a:ea typeface="Open Sans" pitchFamily="34" charset="-122"/>
                <a:cs typeface="Open Sans" pitchFamily="34" charset="-120"/>
              </a:rPr>
              <a:t>). This allows for easy deployment and reuse of the model in future applications.</a:t>
            </a:r>
            <a:endParaRPr lang="en-US" sz="145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1661" y="527358"/>
            <a:ext cx="7027717" cy="748090"/>
          </a:xfrm>
          <a:prstGeom prst="rect">
            <a:avLst/>
          </a:prstGeom>
        </p:spPr>
        <p:txBody>
          <a:bodyPr wrap="square">
            <a:spAutoFit/>
          </a:bodyPr>
          <a:lstStyle/>
          <a:p>
            <a:pPr>
              <a:lnSpc>
                <a:spcPts val="4650"/>
              </a:lnSpc>
            </a:pPr>
            <a:r>
              <a:rPr lang="en-US" sz="6000" kern="0" spc="-112" dirty="0" smtClean="0">
                <a:solidFill>
                  <a:srgbClr val="548235"/>
                </a:solidFill>
                <a:latin typeface="Bitter Medium" pitchFamily="34" charset="0"/>
                <a:ea typeface="Bitter Medium" pitchFamily="34" charset="-122"/>
                <a:cs typeface="Bitter Medium" pitchFamily="34" charset="-120"/>
              </a:rPr>
              <a:t>Deployment :</a:t>
            </a:r>
            <a:endParaRPr lang="en-US" sz="6000" dirty="0">
              <a:solidFill>
                <a:srgbClr val="548235"/>
              </a:solidFill>
            </a:endParaRPr>
          </a:p>
        </p:txBody>
      </p:sp>
      <p:pic>
        <p:nvPicPr>
          <p:cNvPr id="3" name="Picture 2"/>
          <p:cNvPicPr>
            <a:picLocks noChangeAspect="1"/>
          </p:cNvPicPr>
          <p:nvPr/>
        </p:nvPicPr>
        <p:blipFill>
          <a:blip r:embed="rId2"/>
          <a:stretch>
            <a:fillRect/>
          </a:stretch>
        </p:blipFill>
        <p:spPr>
          <a:xfrm>
            <a:off x="663928" y="1542062"/>
            <a:ext cx="13560072" cy="6608118"/>
          </a:xfrm>
          <a:prstGeom prst="rect">
            <a:avLst/>
          </a:prstGeom>
        </p:spPr>
      </p:pic>
      <p:sp>
        <p:nvSpPr>
          <p:cNvPr id="4" name="TextBox 3"/>
          <p:cNvSpPr txBox="1"/>
          <p:nvPr/>
        </p:nvSpPr>
        <p:spPr>
          <a:xfrm>
            <a:off x="5587999" y="527358"/>
            <a:ext cx="4176890" cy="523220"/>
          </a:xfrm>
          <a:prstGeom prst="rect">
            <a:avLst/>
          </a:prstGeom>
          <a:noFill/>
        </p:spPr>
        <p:txBody>
          <a:bodyPr wrap="square" rtlCol="1">
            <a:spAutoFit/>
          </a:bodyPr>
          <a:lstStyle/>
          <a:p>
            <a:r>
              <a:rPr lang="en-US" sz="2800" dirty="0" smtClean="0">
                <a:solidFill>
                  <a:srgbClr val="548235"/>
                </a:solidFill>
              </a:rPr>
              <a:t>(Before </a:t>
            </a:r>
            <a:r>
              <a:rPr lang="en-US" sz="2800" dirty="0" err="1" smtClean="0">
                <a:solidFill>
                  <a:srgbClr val="548235"/>
                </a:solidFill>
              </a:rPr>
              <a:t>Uploade</a:t>
            </a:r>
            <a:r>
              <a:rPr lang="en-US" sz="2800" dirty="0" smtClean="0">
                <a:solidFill>
                  <a:srgbClr val="548235"/>
                </a:solidFill>
              </a:rPr>
              <a:t> Image)</a:t>
            </a:r>
            <a:endParaRPr lang="ar-EG" sz="2800" dirty="0">
              <a:solidFill>
                <a:srgbClr val="548235"/>
              </a:solidFill>
            </a:endParaRPr>
          </a:p>
        </p:txBody>
      </p:sp>
    </p:spTree>
    <p:extLst>
      <p:ext uri="{BB962C8B-B14F-4D97-AF65-F5344CB8AC3E}">
        <p14:creationId xmlns:p14="http://schemas.microsoft.com/office/powerpoint/2010/main" val="4299612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4798" y="371738"/>
            <a:ext cx="5272223" cy="748090"/>
          </a:xfrm>
          <a:prstGeom prst="rect">
            <a:avLst/>
          </a:prstGeom>
        </p:spPr>
        <p:txBody>
          <a:bodyPr wrap="square">
            <a:spAutoFit/>
          </a:bodyPr>
          <a:lstStyle/>
          <a:p>
            <a:pPr>
              <a:lnSpc>
                <a:spcPts val="4650"/>
              </a:lnSpc>
            </a:pPr>
            <a:r>
              <a:rPr lang="en-US" sz="6000" b="1" kern="0" spc="-112" dirty="0" smtClean="0">
                <a:solidFill>
                  <a:srgbClr val="548235"/>
                </a:solidFill>
                <a:latin typeface="Bitter Medium" pitchFamily="34" charset="0"/>
                <a:ea typeface="Bitter Medium" pitchFamily="34" charset="-122"/>
                <a:cs typeface="Bitter Medium" pitchFamily="34" charset="-120"/>
              </a:rPr>
              <a:t>Deployment </a:t>
            </a:r>
            <a:r>
              <a:rPr lang="en-US" sz="6000" kern="0" spc="-112" dirty="0" smtClean="0">
                <a:solidFill>
                  <a:srgbClr val="548235"/>
                </a:solidFill>
                <a:latin typeface="Bitter Medium" pitchFamily="34" charset="0"/>
                <a:ea typeface="Bitter Medium" pitchFamily="34" charset="-122"/>
                <a:cs typeface="Bitter Medium" pitchFamily="34" charset="-120"/>
              </a:rPr>
              <a:t>:</a:t>
            </a:r>
            <a:endParaRPr lang="en-US" sz="6000" dirty="0">
              <a:solidFill>
                <a:srgbClr val="548235"/>
              </a:solidFill>
            </a:endParaRPr>
          </a:p>
        </p:txBody>
      </p:sp>
      <p:graphicFrame>
        <p:nvGraphicFramePr>
          <p:cNvPr id="3" name="Diagram 2"/>
          <p:cNvGraphicFramePr/>
          <p:nvPr>
            <p:extLst>
              <p:ext uri="{D42A27DB-BD31-4B8C-83A1-F6EECF244321}">
                <p14:modId xmlns:p14="http://schemas.microsoft.com/office/powerpoint/2010/main" val="1513004989"/>
              </p:ext>
            </p:extLst>
          </p:nvPr>
        </p:nvGraphicFramePr>
        <p:xfrm>
          <a:off x="745068" y="1512710"/>
          <a:ext cx="3589866" cy="1919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hape 1"/>
          <p:cNvSpPr/>
          <p:nvPr/>
        </p:nvSpPr>
        <p:spPr>
          <a:xfrm>
            <a:off x="4967111" y="1896533"/>
            <a:ext cx="1082389" cy="941057"/>
          </a:xfrm>
          <a:prstGeom prst="roundRect">
            <a:avLst>
              <a:gd name="adj" fmla="val 18667"/>
            </a:avLst>
          </a:prstGeom>
          <a:solidFill>
            <a:srgbClr val="FCE2CF"/>
          </a:solidFill>
          <a:ln w="7620">
            <a:solidFill>
              <a:srgbClr val="E2C8B5"/>
            </a:solidFill>
            <a:prstDash val="solid"/>
          </a:ln>
        </p:spPr>
      </p:sp>
      <p:sp>
        <p:nvSpPr>
          <p:cNvPr id="6" name="TextBox 5"/>
          <p:cNvSpPr txBox="1"/>
          <p:nvPr/>
        </p:nvSpPr>
        <p:spPr>
          <a:xfrm>
            <a:off x="5286129" y="2013118"/>
            <a:ext cx="444352" cy="707886"/>
          </a:xfrm>
          <a:prstGeom prst="rect">
            <a:avLst/>
          </a:prstGeom>
          <a:noFill/>
        </p:spPr>
        <p:txBody>
          <a:bodyPr wrap="none" rtlCol="1">
            <a:spAutoFit/>
          </a:bodyPr>
          <a:lstStyle/>
          <a:p>
            <a:r>
              <a:rPr lang="en-US" sz="4000" dirty="0" smtClean="0">
                <a:solidFill>
                  <a:srgbClr val="548235"/>
                </a:solidFill>
              </a:rPr>
              <a:t>1</a:t>
            </a:r>
            <a:endParaRPr lang="ar-EG" sz="4000" dirty="0">
              <a:solidFill>
                <a:srgbClr val="548235"/>
              </a:solidFill>
            </a:endParaRPr>
          </a:p>
        </p:txBody>
      </p:sp>
      <p:sp>
        <p:nvSpPr>
          <p:cNvPr id="7" name="TextBox 6"/>
          <p:cNvSpPr txBox="1"/>
          <p:nvPr/>
        </p:nvSpPr>
        <p:spPr>
          <a:xfrm>
            <a:off x="6368518" y="2001829"/>
            <a:ext cx="7347483" cy="5601533"/>
          </a:xfrm>
          <a:prstGeom prst="rect">
            <a:avLst/>
          </a:prstGeom>
          <a:noFill/>
        </p:spPr>
        <p:txBody>
          <a:bodyPr wrap="square" rtlCol="1">
            <a:spAutoFit/>
          </a:bodyPr>
          <a:lstStyle/>
          <a:p>
            <a:r>
              <a:rPr lang="en-US" sz="4800" b="1" dirty="0" smtClean="0">
                <a:solidFill>
                  <a:srgbClr val="548235"/>
                </a:solidFill>
              </a:rPr>
              <a:t>Main Page : </a:t>
            </a:r>
          </a:p>
          <a:p>
            <a:endParaRPr lang="en-US" sz="2800" b="1" dirty="0" smtClean="0">
              <a:solidFill>
                <a:srgbClr val="548235"/>
              </a:solidFill>
            </a:endParaRPr>
          </a:p>
          <a:p>
            <a:pPr lvl="1"/>
            <a:r>
              <a:rPr lang="en-US" sz="2400" dirty="0" smtClean="0">
                <a:solidFill>
                  <a:srgbClr val="548235"/>
                </a:solidFill>
              </a:rPr>
              <a:t>1- </a:t>
            </a:r>
            <a:r>
              <a:rPr lang="en-US" sz="2400" dirty="0">
                <a:solidFill>
                  <a:srgbClr val="548235"/>
                </a:solidFill>
              </a:rPr>
              <a:t>Show a place to upload the </a:t>
            </a:r>
            <a:r>
              <a:rPr lang="en-US" sz="2400" dirty="0" smtClean="0">
                <a:solidFill>
                  <a:srgbClr val="548235"/>
                </a:solidFill>
              </a:rPr>
              <a:t>image</a:t>
            </a:r>
          </a:p>
          <a:p>
            <a:pPr lvl="1"/>
            <a:endParaRPr lang="en-US" sz="2400" dirty="0">
              <a:solidFill>
                <a:srgbClr val="548235"/>
              </a:solidFill>
            </a:endParaRPr>
          </a:p>
          <a:p>
            <a:pPr lvl="1"/>
            <a:r>
              <a:rPr lang="en-US" sz="2400" dirty="0">
                <a:solidFill>
                  <a:srgbClr val="548235"/>
                </a:solidFill>
              </a:rPr>
              <a:t>2- Show an X to place another </a:t>
            </a:r>
            <a:r>
              <a:rPr lang="en-US" sz="2400" dirty="0" smtClean="0">
                <a:solidFill>
                  <a:srgbClr val="548235"/>
                </a:solidFill>
              </a:rPr>
              <a:t>image</a:t>
            </a:r>
          </a:p>
          <a:p>
            <a:pPr lvl="1"/>
            <a:endParaRPr lang="en-US" sz="2400" dirty="0">
              <a:solidFill>
                <a:srgbClr val="548235"/>
              </a:solidFill>
            </a:endParaRPr>
          </a:p>
          <a:p>
            <a:pPr lvl="1"/>
            <a:r>
              <a:rPr lang="en-US" sz="2400" dirty="0">
                <a:solidFill>
                  <a:srgbClr val="548235"/>
                </a:solidFill>
              </a:rPr>
              <a:t>3- Show the image after </a:t>
            </a:r>
            <a:r>
              <a:rPr lang="en-US" sz="2400" dirty="0" smtClean="0">
                <a:solidFill>
                  <a:srgbClr val="548235"/>
                </a:solidFill>
              </a:rPr>
              <a:t>uploading</a:t>
            </a:r>
          </a:p>
          <a:p>
            <a:pPr lvl="1"/>
            <a:endParaRPr lang="en-US" sz="2400" dirty="0">
              <a:solidFill>
                <a:srgbClr val="548235"/>
              </a:solidFill>
            </a:endParaRPr>
          </a:p>
          <a:p>
            <a:pPr lvl="1"/>
            <a:r>
              <a:rPr lang="en-US" sz="2400" dirty="0">
                <a:solidFill>
                  <a:srgbClr val="548235"/>
                </a:solidFill>
              </a:rPr>
              <a:t>4- Show each of: Predicted Disease, Disease Description, treatment and </a:t>
            </a:r>
            <a:r>
              <a:rPr lang="en-US" sz="2400" dirty="0" smtClean="0">
                <a:solidFill>
                  <a:srgbClr val="548235"/>
                </a:solidFill>
              </a:rPr>
              <a:t>precautions.</a:t>
            </a:r>
          </a:p>
          <a:p>
            <a:pPr lvl="1"/>
            <a:endParaRPr lang="en-US" sz="2400" dirty="0">
              <a:solidFill>
                <a:srgbClr val="548235"/>
              </a:solidFill>
            </a:endParaRPr>
          </a:p>
          <a:p>
            <a:pPr lvl="1"/>
            <a:r>
              <a:rPr lang="en-US" sz="2400" dirty="0">
                <a:solidFill>
                  <a:srgbClr val="548235"/>
                </a:solidFill>
              </a:rPr>
              <a:t>5- Training and Validation Visualizations: a place to display one of the measurements</a:t>
            </a:r>
          </a:p>
          <a:p>
            <a:pPr lvl="1"/>
            <a:endParaRPr lang="ar-EG" dirty="0">
              <a:solidFill>
                <a:srgbClr val="548235"/>
              </a:solidFill>
            </a:endParaRPr>
          </a:p>
        </p:txBody>
      </p:sp>
    </p:spTree>
    <p:extLst>
      <p:ext uri="{BB962C8B-B14F-4D97-AF65-F5344CB8AC3E}">
        <p14:creationId xmlns:p14="http://schemas.microsoft.com/office/powerpoint/2010/main" val="7260618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9594" y="493491"/>
            <a:ext cx="5217383" cy="748090"/>
          </a:xfrm>
          <a:prstGeom prst="rect">
            <a:avLst/>
          </a:prstGeom>
        </p:spPr>
        <p:txBody>
          <a:bodyPr wrap="square">
            <a:spAutoFit/>
          </a:bodyPr>
          <a:lstStyle/>
          <a:p>
            <a:pPr>
              <a:lnSpc>
                <a:spcPts val="4650"/>
              </a:lnSpc>
            </a:pPr>
            <a:r>
              <a:rPr lang="en-US" sz="6000" b="1" kern="0" spc="-112" dirty="0" smtClean="0">
                <a:solidFill>
                  <a:srgbClr val="548235"/>
                </a:solidFill>
                <a:latin typeface="Bitter Medium" pitchFamily="34" charset="0"/>
                <a:ea typeface="Bitter Medium" pitchFamily="34" charset="-122"/>
                <a:cs typeface="Bitter Medium" pitchFamily="34" charset="-120"/>
              </a:rPr>
              <a:t>Deployment </a:t>
            </a:r>
            <a:r>
              <a:rPr lang="en-US" sz="6000" kern="0" spc="-112" dirty="0" smtClean="0">
                <a:solidFill>
                  <a:srgbClr val="548235"/>
                </a:solidFill>
                <a:latin typeface="Bitter Medium" pitchFamily="34" charset="0"/>
                <a:ea typeface="Bitter Medium" pitchFamily="34" charset="-122"/>
                <a:cs typeface="Bitter Medium" pitchFamily="34" charset="-120"/>
              </a:rPr>
              <a:t>:</a:t>
            </a:r>
            <a:endParaRPr lang="en-US" sz="6000" dirty="0">
              <a:solidFill>
                <a:srgbClr val="548235"/>
              </a:solidFill>
            </a:endParaRPr>
          </a:p>
        </p:txBody>
      </p:sp>
      <p:sp>
        <p:nvSpPr>
          <p:cNvPr id="3" name="Shape 1"/>
          <p:cNvSpPr/>
          <p:nvPr/>
        </p:nvSpPr>
        <p:spPr>
          <a:xfrm>
            <a:off x="4967111" y="1896533"/>
            <a:ext cx="1082389" cy="941057"/>
          </a:xfrm>
          <a:prstGeom prst="roundRect">
            <a:avLst>
              <a:gd name="adj" fmla="val 18667"/>
            </a:avLst>
          </a:prstGeom>
          <a:solidFill>
            <a:srgbClr val="FCE2CF"/>
          </a:solidFill>
          <a:ln w="7620">
            <a:solidFill>
              <a:srgbClr val="E2C8B5"/>
            </a:solidFill>
            <a:prstDash val="solid"/>
          </a:ln>
        </p:spPr>
      </p:sp>
      <p:sp>
        <p:nvSpPr>
          <p:cNvPr id="4" name="TextBox 3"/>
          <p:cNvSpPr txBox="1"/>
          <p:nvPr/>
        </p:nvSpPr>
        <p:spPr>
          <a:xfrm>
            <a:off x="5286129" y="2013118"/>
            <a:ext cx="444352" cy="707886"/>
          </a:xfrm>
          <a:prstGeom prst="rect">
            <a:avLst/>
          </a:prstGeom>
          <a:noFill/>
        </p:spPr>
        <p:txBody>
          <a:bodyPr wrap="none" rtlCol="1">
            <a:spAutoFit/>
          </a:bodyPr>
          <a:lstStyle/>
          <a:p>
            <a:r>
              <a:rPr lang="en-US" sz="4000" dirty="0" smtClean="0">
                <a:solidFill>
                  <a:srgbClr val="548235"/>
                </a:solidFill>
              </a:rPr>
              <a:t>2</a:t>
            </a:r>
            <a:endParaRPr lang="ar-EG" sz="4000" dirty="0">
              <a:solidFill>
                <a:srgbClr val="548235"/>
              </a:solidFill>
            </a:endParaRPr>
          </a:p>
        </p:txBody>
      </p:sp>
      <p:sp>
        <p:nvSpPr>
          <p:cNvPr id="5" name="TextBox 4"/>
          <p:cNvSpPr txBox="1"/>
          <p:nvPr/>
        </p:nvSpPr>
        <p:spPr>
          <a:xfrm>
            <a:off x="6368518" y="1936174"/>
            <a:ext cx="7313615" cy="4093428"/>
          </a:xfrm>
          <a:prstGeom prst="rect">
            <a:avLst/>
          </a:prstGeom>
          <a:noFill/>
        </p:spPr>
        <p:txBody>
          <a:bodyPr wrap="square" rtlCol="1">
            <a:spAutoFit/>
          </a:bodyPr>
          <a:lstStyle/>
          <a:p>
            <a:r>
              <a:rPr lang="en-US" sz="4800" b="1" dirty="0" smtClean="0">
                <a:solidFill>
                  <a:srgbClr val="548235"/>
                </a:solidFill>
              </a:rPr>
              <a:t>Side Bar :</a:t>
            </a:r>
          </a:p>
          <a:p>
            <a:endParaRPr lang="en-US" sz="2000" b="1" dirty="0" smtClean="0">
              <a:solidFill>
                <a:srgbClr val="548235"/>
              </a:solidFill>
            </a:endParaRPr>
          </a:p>
          <a:p>
            <a:r>
              <a:rPr lang="en-US" sz="2400" dirty="0">
                <a:solidFill>
                  <a:srgbClr val="548235"/>
                </a:solidFill>
              </a:rPr>
              <a:t>	1- Display an illustrative image of the </a:t>
            </a:r>
            <a:r>
              <a:rPr lang="en-US" sz="2400" dirty="0" smtClean="0">
                <a:solidFill>
                  <a:srgbClr val="548235"/>
                </a:solidFill>
              </a:rPr>
              <a:t>	project</a:t>
            </a:r>
          </a:p>
          <a:p>
            <a:endParaRPr lang="en-US" sz="2400" dirty="0">
              <a:solidFill>
                <a:srgbClr val="548235"/>
              </a:solidFill>
            </a:endParaRPr>
          </a:p>
          <a:p>
            <a:pPr lvl="2"/>
            <a:r>
              <a:rPr lang="en-US" sz="2400" dirty="0">
                <a:solidFill>
                  <a:srgbClr val="548235"/>
                </a:solidFill>
              </a:rPr>
              <a:t>2- View Test Loss and Test Accuracy in case of category </a:t>
            </a:r>
            <a:r>
              <a:rPr lang="en-US" sz="2400" dirty="0" smtClean="0">
                <a:solidFill>
                  <a:srgbClr val="548235"/>
                </a:solidFill>
              </a:rPr>
              <a:t>prediction</a:t>
            </a:r>
          </a:p>
          <a:p>
            <a:pPr lvl="2"/>
            <a:endParaRPr lang="en-US" sz="2400" dirty="0">
              <a:solidFill>
                <a:srgbClr val="548235"/>
              </a:solidFill>
            </a:endParaRPr>
          </a:p>
          <a:p>
            <a:pPr lvl="2"/>
            <a:r>
              <a:rPr lang="en-US" sz="2400" dirty="0">
                <a:solidFill>
                  <a:srgbClr val="548235"/>
                </a:solidFill>
              </a:rPr>
              <a:t>3- Choose a Visualization: If you want to display a scale of the model in a well-groomed manner</a:t>
            </a:r>
            <a:endParaRPr lang="ar-EG" sz="2400" dirty="0">
              <a:solidFill>
                <a:srgbClr val="548235"/>
              </a:solidFill>
            </a:endParaRPr>
          </a:p>
        </p:txBody>
      </p:sp>
      <p:sp>
        <p:nvSpPr>
          <p:cNvPr id="6" name="Shape 1"/>
          <p:cNvSpPr/>
          <p:nvPr/>
        </p:nvSpPr>
        <p:spPr>
          <a:xfrm>
            <a:off x="245714" y="6674391"/>
            <a:ext cx="2218267" cy="517954"/>
          </a:xfrm>
          <a:prstGeom prst="roundRect">
            <a:avLst>
              <a:gd name="adj" fmla="val 18667"/>
            </a:avLst>
          </a:prstGeom>
          <a:solidFill>
            <a:srgbClr val="FCE2CF"/>
          </a:solidFill>
          <a:ln w="7620">
            <a:solidFill>
              <a:srgbClr val="E2C8B5"/>
            </a:solidFill>
            <a:prstDash val="solid"/>
          </a:ln>
        </p:spPr>
      </p:sp>
      <p:sp>
        <p:nvSpPr>
          <p:cNvPr id="7" name="TextBox 6"/>
          <p:cNvSpPr txBox="1"/>
          <p:nvPr/>
        </p:nvSpPr>
        <p:spPr>
          <a:xfrm>
            <a:off x="799594" y="6610202"/>
            <a:ext cx="1783911" cy="646331"/>
          </a:xfrm>
          <a:prstGeom prst="rect">
            <a:avLst/>
          </a:prstGeom>
          <a:noFill/>
        </p:spPr>
        <p:txBody>
          <a:bodyPr wrap="square" rtlCol="1">
            <a:spAutoFit/>
          </a:bodyPr>
          <a:lstStyle/>
          <a:p>
            <a:r>
              <a:rPr lang="en-US" sz="3600" b="1" dirty="0">
                <a:solidFill>
                  <a:srgbClr val="548235"/>
                </a:solidFill>
              </a:rPr>
              <a:t>Note</a:t>
            </a:r>
            <a:endParaRPr lang="ar-EG" sz="3600" b="1" dirty="0">
              <a:solidFill>
                <a:srgbClr val="548235"/>
              </a:solidFill>
            </a:endParaRPr>
          </a:p>
        </p:txBody>
      </p:sp>
      <p:sp>
        <p:nvSpPr>
          <p:cNvPr id="8" name="Right Arrow 7"/>
          <p:cNvSpPr/>
          <p:nvPr/>
        </p:nvSpPr>
        <p:spPr>
          <a:xfrm>
            <a:off x="2792084" y="6550212"/>
            <a:ext cx="1548228" cy="766309"/>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1" anchor="ctr"/>
          <a:lstStyle/>
          <a:p>
            <a:pPr algn="ctr"/>
            <a:endParaRPr lang="ar-EG"/>
          </a:p>
        </p:txBody>
      </p:sp>
      <p:sp>
        <p:nvSpPr>
          <p:cNvPr id="9" name="TextBox 8"/>
          <p:cNvSpPr txBox="1"/>
          <p:nvPr/>
        </p:nvSpPr>
        <p:spPr>
          <a:xfrm>
            <a:off x="4834574" y="6748700"/>
            <a:ext cx="8847559" cy="830997"/>
          </a:xfrm>
          <a:prstGeom prst="rect">
            <a:avLst/>
          </a:prstGeom>
          <a:noFill/>
        </p:spPr>
        <p:txBody>
          <a:bodyPr wrap="square" rtlCol="1">
            <a:spAutoFit/>
          </a:bodyPr>
          <a:lstStyle/>
          <a:p>
            <a:r>
              <a:rPr lang="en-US" sz="2400" dirty="0">
                <a:solidFill>
                  <a:srgbClr val="548235"/>
                </a:solidFill>
              </a:rPr>
              <a:t>When an apple expects it to be healthy, balloons appear celebrating that it is healthy</a:t>
            </a:r>
            <a:endParaRPr lang="ar-EG" sz="2400" dirty="0">
              <a:solidFill>
                <a:srgbClr val="548235"/>
              </a:solidFill>
            </a:endParaRPr>
          </a:p>
        </p:txBody>
      </p:sp>
    </p:spTree>
    <p:extLst>
      <p:ext uri="{BB962C8B-B14F-4D97-AF65-F5344CB8AC3E}">
        <p14:creationId xmlns:p14="http://schemas.microsoft.com/office/powerpoint/2010/main" val="19126867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9289" y="383027"/>
            <a:ext cx="5339643" cy="695062"/>
          </a:xfrm>
          <a:prstGeom prst="rect">
            <a:avLst/>
          </a:prstGeom>
        </p:spPr>
        <p:txBody>
          <a:bodyPr wrap="square">
            <a:spAutoFit/>
          </a:bodyPr>
          <a:lstStyle/>
          <a:p>
            <a:pPr>
              <a:lnSpc>
                <a:spcPts val="4650"/>
              </a:lnSpc>
            </a:pPr>
            <a:r>
              <a:rPr lang="en-US" sz="6000" b="1" kern="0" spc="-112" dirty="0">
                <a:solidFill>
                  <a:srgbClr val="548235"/>
                </a:solidFill>
                <a:latin typeface="Bitter Medium" pitchFamily="34" charset="0"/>
                <a:ea typeface="Bitter Medium" pitchFamily="34" charset="-122"/>
                <a:cs typeface="Bitter Medium" pitchFamily="34" charset="-120"/>
              </a:rPr>
              <a:t>Deployment </a:t>
            </a:r>
            <a:r>
              <a:rPr lang="en-US" sz="6000" kern="0" spc="-112" dirty="0">
                <a:solidFill>
                  <a:srgbClr val="548235"/>
                </a:solidFill>
                <a:latin typeface="Bitter Medium" pitchFamily="34" charset="0"/>
                <a:ea typeface="Bitter Medium" pitchFamily="34" charset="-122"/>
                <a:cs typeface="Bitter Medium" pitchFamily="34" charset="-120"/>
              </a:rPr>
              <a:t>:</a:t>
            </a:r>
            <a:endParaRPr lang="en-US" sz="6000" dirty="0">
              <a:solidFill>
                <a:srgbClr val="548235"/>
              </a:solidFill>
            </a:endParaRPr>
          </a:p>
        </p:txBody>
      </p:sp>
      <p:pic>
        <p:nvPicPr>
          <p:cNvPr id="3" name="Picture 2"/>
          <p:cNvPicPr>
            <a:picLocks noChangeAspect="1"/>
          </p:cNvPicPr>
          <p:nvPr/>
        </p:nvPicPr>
        <p:blipFill>
          <a:blip r:embed="rId2"/>
          <a:stretch>
            <a:fillRect/>
          </a:stretch>
        </p:blipFill>
        <p:spPr>
          <a:xfrm>
            <a:off x="137160" y="1377245"/>
            <a:ext cx="14493240" cy="6852356"/>
          </a:xfrm>
          <a:prstGeom prst="rect">
            <a:avLst/>
          </a:prstGeom>
        </p:spPr>
      </p:pic>
      <p:sp>
        <p:nvSpPr>
          <p:cNvPr id="4" name="TextBox 3"/>
          <p:cNvSpPr txBox="1"/>
          <p:nvPr/>
        </p:nvSpPr>
        <p:spPr>
          <a:xfrm>
            <a:off x="5858932" y="383027"/>
            <a:ext cx="3246017" cy="523220"/>
          </a:xfrm>
          <a:prstGeom prst="rect">
            <a:avLst/>
          </a:prstGeom>
          <a:noFill/>
        </p:spPr>
        <p:txBody>
          <a:bodyPr wrap="none" rtlCol="1">
            <a:spAutoFit/>
          </a:bodyPr>
          <a:lstStyle/>
          <a:p>
            <a:r>
              <a:rPr lang="en-US" sz="2800" dirty="0" smtClean="0">
                <a:solidFill>
                  <a:srgbClr val="548235"/>
                </a:solidFill>
              </a:rPr>
              <a:t>(After Upload Image)</a:t>
            </a:r>
            <a:endParaRPr lang="ar-EG" sz="2800" dirty="0">
              <a:solidFill>
                <a:srgbClr val="548235"/>
              </a:solidFill>
            </a:endParaRPr>
          </a:p>
        </p:txBody>
      </p:sp>
    </p:spTree>
    <p:extLst>
      <p:ext uri="{BB962C8B-B14F-4D97-AF65-F5344CB8AC3E}">
        <p14:creationId xmlns:p14="http://schemas.microsoft.com/office/powerpoint/2010/main" val="32517472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6986" y="555546"/>
            <a:ext cx="6590288" cy="577691"/>
          </a:xfrm>
          <a:prstGeom prst="rect">
            <a:avLst/>
          </a:prstGeom>
          <a:noFill/>
          <a:ln/>
        </p:spPr>
        <p:txBody>
          <a:bodyPr wrap="none" lIns="0" tIns="0" rIns="0" bIns="0" rtlCol="0" anchor="t"/>
          <a:lstStyle/>
          <a:p>
            <a:pPr marL="0" indent="0">
              <a:lnSpc>
                <a:spcPts val="4500"/>
              </a:lnSpc>
              <a:buNone/>
            </a:pPr>
            <a:r>
              <a:rPr lang="en-US" sz="3600" kern="0" spc="-109" dirty="0">
                <a:solidFill>
                  <a:schemeClr val="accent6">
                    <a:lumMod val="75000"/>
                  </a:schemeClr>
                </a:solidFill>
                <a:latin typeface="Bitter Medium" pitchFamily="34" charset="0"/>
                <a:ea typeface="Bitter Medium" pitchFamily="34" charset="-122"/>
                <a:cs typeface="Bitter Medium" pitchFamily="34" charset="-120"/>
              </a:rPr>
              <a:t>Workflow and Key Parameters</a:t>
            </a:r>
            <a:endParaRPr lang="en-US" sz="3600" dirty="0">
              <a:solidFill>
                <a:schemeClr val="accent6">
                  <a:lumMod val="75000"/>
                </a:schemeClr>
              </a:solidFill>
            </a:endParaRPr>
          </a:p>
        </p:txBody>
      </p:sp>
      <p:sp>
        <p:nvSpPr>
          <p:cNvPr id="3" name="Shape 1"/>
          <p:cNvSpPr/>
          <p:nvPr/>
        </p:nvSpPr>
        <p:spPr>
          <a:xfrm>
            <a:off x="7303770" y="1502926"/>
            <a:ext cx="22860" cy="6171009"/>
          </a:xfrm>
          <a:prstGeom prst="roundRect">
            <a:avLst>
              <a:gd name="adj" fmla="val 339686"/>
            </a:avLst>
          </a:prstGeom>
          <a:solidFill>
            <a:srgbClr val="E2C8B5"/>
          </a:solidFill>
          <a:ln/>
        </p:spPr>
      </p:sp>
      <p:sp>
        <p:nvSpPr>
          <p:cNvPr id="4" name="Shape 2"/>
          <p:cNvSpPr/>
          <p:nvPr/>
        </p:nvSpPr>
        <p:spPr>
          <a:xfrm>
            <a:off x="6483132" y="1907262"/>
            <a:ext cx="646986" cy="22860"/>
          </a:xfrm>
          <a:prstGeom prst="roundRect">
            <a:avLst>
              <a:gd name="adj" fmla="val 339686"/>
            </a:avLst>
          </a:prstGeom>
          <a:solidFill>
            <a:srgbClr val="E2C8B5"/>
          </a:solidFill>
          <a:ln/>
        </p:spPr>
      </p:sp>
      <p:sp>
        <p:nvSpPr>
          <p:cNvPr id="5" name="Shape 3"/>
          <p:cNvSpPr/>
          <p:nvPr/>
        </p:nvSpPr>
        <p:spPr>
          <a:xfrm>
            <a:off x="7107257" y="1710809"/>
            <a:ext cx="415885" cy="415885"/>
          </a:xfrm>
          <a:prstGeom prst="roundRect">
            <a:avLst>
              <a:gd name="adj" fmla="val 18672"/>
            </a:avLst>
          </a:prstGeom>
          <a:solidFill>
            <a:srgbClr val="FCE2CF"/>
          </a:solidFill>
          <a:ln w="7620">
            <a:solidFill>
              <a:srgbClr val="E2C8B5"/>
            </a:solidFill>
            <a:prstDash val="solid"/>
          </a:ln>
        </p:spPr>
      </p:sp>
      <p:sp>
        <p:nvSpPr>
          <p:cNvPr id="6" name="Text 4"/>
          <p:cNvSpPr/>
          <p:nvPr/>
        </p:nvSpPr>
        <p:spPr>
          <a:xfrm>
            <a:off x="7261800" y="1780103"/>
            <a:ext cx="106799" cy="277297"/>
          </a:xfrm>
          <a:prstGeom prst="rect">
            <a:avLst/>
          </a:prstGeom>
          <a:noFill/>
          <a:ln/>
        </p:spPr>
        <p:txBody>
          <a:bodyPr wrap="none" lIns="0" tIns="0" rIns="0" bIns="0" rtlCol="0" anchor="t"/>
          <a:lstStyle/>
          <a:p>
            <a:pPr marL="0" indent="0" algn="ctr">
              <a:lnSpc>
                <a:spcPts val="2150"/>
              </a:lnSpc>
              <a:buNone/>
            </a:pPr>
            <a:r>
              <a:rPr lang="en-US" sz="2150" kern="0" spc="-66" dirty="0">
                <a:solidFill>
                  <a:srgbClr val="2B2E3C"/>
                </a:solidFill>
                <a:latin typeface="Bitter Medium" pitchFamily="34" charset="0"/>
                <a:ea typeface="Bitter Medium" pitchFamily="34" charset="-122"/>
                <a:cs typeface="Bitter Medium" pitchFamily="34" charset="-120"/>
              </a:rPr>
              <a:t>1</a:t>
            </a:r>
            <a:endParaRPr lang="en-US" sz="2150" dirty="0"/>
          </a:p>
        </p:txBody>
      </p:sp>
      <p:sp>
        <p:nvSpPr>
          <p:cNvPr id="7" name="Text 5"/>
          <p:cNvSpPr/>
          <p:nvPr/>
        </p:nvSpPr>
        <p:spPr>
          <a:xfrm>
            <a:off x="3987403" y="1687711"/>
            <a:ext cx="2311003" cy="288846"/>
          </a:xfrm>
          <a:prstGeom prst="rect">
            <a:avLst/>
          </a:prstGeom>
          <a:noFill/>
          <a:ln/>
        </p:spPr>
        <p:txBody>
          <a:bodyPr wrap="none" lIns="0" tIns="0" rIns="0" bIns="0" rtlCol="0" anchor="t"/>
          <a:lstStyle/>
          <a:p>
            <a:pPr marL="0" indent="0" algn="r">
              <a:lnSpc>
                <a:spcPts val="2250"/>
              </a:lnSpc>
              <a:buNone/>
            </a:pPr>
            <a:r>
              <a:rPr lang="en-US" sz="1800" kern="0" spc="-55" dirty="0">
                <a:solidFill>
                  <a:schemeClr val="accent6">
                    <a:lumMod val="75000"/>
                  </a:schemeClr>
                </a:solidFill>
                <a:latin typeface="Bitter Medium" pitchFamily="34" charset="0"/>
                <a:ea typeface="Bitter Medium" pitchFamily="34" charset="-122"/>
                <a:cs typeface="Bitter Medium" pitchFamily="34" charset="-120"/>
              </a:rPr>
              <a:t>Preprocessing</a:t>
            </a:r>
            <a:endParaRPr lang="en-US" sz="1800" dirty="0">
              <a:solidFill>
                <a:schemeClr val="accent6">
                  <a:lumMod val="75000"/>
                </a:schemeClr>
              </a:solidFill>
            </a:endParaRPr>
          </a:p>
        </p:txBody>
      </p:sp>
      <p:sp>
        <p:nvSpPr>
          <p:cNvPr id="8" name="Text 6"/>
          <p:cNvSpPr/>
          <p:nvPr/>
        </p:nvSpPr>
        <p:spPr>
          <a:xfrm>
            <a:off x="646986" y="2087404"/>
            <a:ext cx="5651421" cy="887254"/>
          </a:xfrm>
          <a:prstGeom prst="rect">
            <a:avLst/>
          </a:prstGeom>
          <a:noFill/>
          <a:ln/>
        </p:spPr>
        <p:txBody>
          <a:bodyPr wrap="square" lIns="0" tIns="0" rIns="0" bIns="0" rtlCol="0" anchor="t"/>
          <a:lstStyle/>
          <a:p>
            <a:pPr marL="0" indent="0" algn="r">
              <a:lnSpc>
                <a:spcPts val="2300"/>
              </a:lnSpc>
              <a:buNone/>
            </a:pPr>
            <a:r>
              <a:rPr lang="en-US" sz="1450" kern="0" spc="-29" dirty="0">
                <a:solidFill>
                  <a:srgbClr val="2B2E3C"/>
                </a:solidFill>
                <a:latin typeface="Open Sans" pitchFamily="34" charset="0"/>
                <a:ea typeface="Open Sans" pitchFamily="34" charset="-122"/>
                <a:cs typeface="Open Sans" pitchFamily="34" charset="-120"/>
              </a:rPr>
              <a:t>The data preparation steps, including loading, splitting, and augmentation, are crucial for setting the foundation for successful training and model performance.</a:t>
            </a:r>
            <a:endParaRPr lang="en-US" sz="1450" dirty="0"/>
          </a:p>
        </p:txBody>
      </p:sp>
      <p:sp>
        <p:nvSpPr>
          <p:cNvPr id="9" name="Shape 7"/>
          <p:cNvSpPr/>
          <p:nvPr/>
        </p:nvSpPr>
        <p:spPr>
          <a:xfrm>
            <a:off x="7500283" y="2831544"/>
            <a:ext cx="646986" cy="22860"/>
          </a:xfrm>
          <a:prstGeom prst="roundRect">
            <a:avLst>
              <a:gd name="adj" fmla="val 339686"/>
            </a:avLst>
          </a:prstGeom>
          <a:solidFill>
            <a:srgbClr val="E2C8B5"/>
          </a:solidFill>
          <a:ln/>
        </p:spPr>
      </p:sp>
      <p:sp>
        <p:nvSpPr>
          <p:cNvPr id="10" name="Shape 8"/>
          <p:cNvSpPr/>
          <p:nvPr/>
        </p:nvSpPr>
        <p:spPr>
          <a:xfrm>
            <a:off x="7107257" y="2635091"/>
            <a:ext cx="415885" cy="415885"/>
          </a:xfrm>
          <a:prstGeom prst="roundRect">
            <a:avLst>
              <a:gd name="adj" fmla="val 18672"/>
            </a:avLst>
          </a:prstGeom>
          <a:solidFill>
            <a:srgbClr val="FCE2CF"/>
          </a:solidFill>
          <a:ln w="7620">
            <a:solidFill>
              <a:srgbClr val="E2C8B5"/>
            </a:solidFill>
            <a:prstDash val="solid"/>
          </a:ln>
        </p:spPr>
      </p:sp>
      <p:sp>
        <p:nvSpPr>
          <p:cNvPr id="11" name="Text 9"/>
          <p:cNvSpPr/>
          <p:nvPr/>
        </p:nvSpPr>
        <p:spPr>
          <a:xfrm>
            <a:off x="7243108" y="2704386"/>
            <a:ext cx="144185" cy="277297"/>
          </a:xfrm>
          <a:prstGeom prst="rect">
            <a:avLst/>
          </a:prstGeom>
          <a:noFill/>
          <a:ln/>
        </p:spPr>
        <p:txBody>
          <a:bodyPr wrap="none" lIns="0" tIns="0" rIns="0" bIns="0" rtlCol="0" anchor="t"/>
          <a:lstStyle/>
          <a:p>
            <a:pPr marL="0" indent="0" algn="ctr">
              <a:lnSpc>
                <a:spcPts val="2150"/>
              </a:lnSpc>
              <a:buNone/>
            </a:pPr>
            <a:r>
              <a:rPr lang="en-US" sz="2150" kern="0" spc="-66" dirty="0">
                <a:solidFill>
                  <a:srgbClr val="2B2E3C"/>
                </a:solidFill>
                <a:latin typeface="Bitter Medium" pitchFamily="34" charset="0"/>
                <a:ea typeface="Bitter Medium" pitchFamily="34" charset="-122"/>
                <a:cs typeface="Bitter Medium" pitchFamily="34" charset="-120"/>
              </a:rPr>
              <a:t>2</a:t>
            </a:r>
            <a:endParaRPr lang="en-US" sz="2150" dirty="0"/>
          </a:p>
        </p:txBody>
      </p:sp>
      <p:sp>
        <p:nvSpPr>
          <p:cNvPr id="12" name="Text 10"/>
          <p:cNvSpPr/>
          <p:nvPr/>
        </p:nvSpPr>
        <p:spPr>
          <a:xfrm>
            <a:off x="8331994" y="2611993"/>
            <a:ext cx="2311003" cy="288846"/>
          </a:xfrm>
          <a:prstGeom prst="rect">
            <a:avLst/>
          </a:prstGeom>
          <a:noFill/>
          <a:ln/>
        </p:spPr>
        <p:txBody>
          <a:bodyPr wrap="none" lIns="0" tIns="0" rIns="0" bIns="0" rtlCol="0" anchor="t"/>
          <a:lstStyle/>
          <a:p>
            <a:pPr marL="0" indent="0" algn="l">
              <a:lnSpc>
                <a:spcPts val="2250"/>
              </a:lnSpc>
              <a:buNone/>
            </a:pPr>
            <a:r>
              <a:rPr lang="en-US" sz="1800" kern="0" spc="-55" dirty="0">
                <a:solidFill>
                  <a:schemeClr val="accent6">
                    <a:lumMod val="75000"/>
                  </a:schemeClr>
                </a:solidFill>
                <a:latin typeface="Bitter Medium" pitchFamily="34" charset="0"/>
                <a:ea typeface="Bitter Medium" pitchFamily="34" charset="-122"/>
                <a:cs typeface="Bitter Medium" pitchFamily="34" charset="-120"/>
              </a:rPr>
              <a:t>Model Creation</a:t>
            </a:r>
            <a:endParaRPr lang="en-US" sz="1800" dirty="0">
              <a:solidFill>
                <a:schemeClr val="accent6">
                  <a:lumMod val="75000"/>
                </a:schemeClr>
              </a:solidFill>
            </a:endParaRPr>
          </a:p>
        </p:txBody>
      </p:sp>
      <p:sp>
        <p:nvSpPr>
          <p:cNvPr id="13" name="Text 11"/>
          <p:cNvSpPr/>
          <p:nvPr/>
        </p:nvSpPr>
        <p:spPr>
          <a:xfrm>
            <a:off x="8331994" y="3011686"/>
            <a:ext cx="5651421" cy="591503"/>
          </a:xfrm>
          <a:prstGeom prst="rect">
            <a:avLst/>
          </a:prstGeom>
          <a:noFill/>
          <a:ln/>
        </p:spPr>
        <p:txBody>
          <a:bodyPr wrap="square" lIns="0" tIns="0" rIns="0" bIns="0" rtlCol="0" anchor="t"/>
          <a:lstStyle/>
          <a:p>
            <a:pPr marL="0" indent="0" algn="l">
              <a:lnSpc>
                <a:spcPts val="2300"/>
              </a:lnSpc>
              <a:buNone/>
            </a:pPr>
            <a:r>
              <a:rPr lang="en-US" sz="1450" kern="0" spc="-29" dirty="0">
                <a:solidFill>
                  <a:srgbClr val="2B2E3C"/>
                </a:solidFill>
                <a:latin typeface="Open Sans" pitchFamily="34" charset="0"/>
                <a:ea typeface="Open Sans" pitchFamily="34" charset="-122"/>
                <a:cs typeface="Open Sans" pitchFamily="34" charset="-120"/>
              </a:rPr>
              <a:t>The CNN model is defined and initialized, setting the architecture for feature extraction and classification of diseased apple images.</a:t>
            </a:r>
            <a:endParaRPr lang="en-US" sz="1450" dirty="0"/>
          </a:p>
        </p:txBody>
      </p:sp>
      <p:sp>
        <p:nvSpPr>
          <p:cNvPr id="14" name="Shape 12"/>
          <p:cNvSpPr/>
          <p:nvPr/>
        </p:nvSpPr>
        <p:spPr>
          <a:xfrm>
            <a:off x="6483132" y="3748564"/>
            <a:ext cx="646986" cy="22860"/>
          </a:xfrm>
          <a:prstGeom prst="roundRect">
            <a:avLst>
              <a:gd name="adj" fmla="val 339686"/>
            </a:avLst>
          </a:prstGeom>
          <a:solidFill>
            <a:srgbClr val="E2C8B5"/>
          </a:solidFill>
          <a:ln/>
        </p:spPr>
      </p:sp>
      <p:sp>
        <p:nvSpPr>
          <p:cNvPr id="15" name="Shape 13"/>
          <p:cNvSpPr/>
          <p:nvPr/>
        </p:nvSpPr>
        <p:spPr>
          <a:xfrm>
            <a:off x="7107257" y="3552111"/>
            <a:ext cx="415885" cy="415885"/>
          </a:xfrm>
          <a:prstGeom prst="roundRect">
            <a:avLst>
              <a:gd name="adj" fmla="val 18672"/>
            </a:avLst>
          </a:prstGeom>
          <a:solidFill>
            <a:srgbClr val="FCE2CF"/>
          </a:solidFill>
          <a:ln w="7620">
            <a:solidFill>
              <a:srgbClr val="E2C8B5"/>
            </a:solidFill>
            <a:prstDash val="solid"/>
          </a:ln>
        </p:spPr>
      </p:sp>
      <p:sp>
        <p:nvSpPr>
          <p:cNvPr id="16" name="Text 14"/>
          <p:cNvSpPr/>
          <p:nvPr/>
        </p:nvSpPr>
        <p:spPr>
          <a:xfrm>
            <a:off x="7240012" y="3621405"/>
            <a:ext cx="150257" cy="277297"/>
          </a:xfrm>
          <a:prstGeom prst="rect">
            <a:avLst/>
          </a:prstGeom>
          <a:noFill/>
          <a:ln/>
        </p:spPr>
        <p:txBody>
          <a:bodyPr wrap="none" lIns="0" tIns="0" rIns="0" bIns="0" rtlCol="0" anchor="t"/>
          <a:lstStyle/>
          <a:p>
            <a:pPr marL="0" indent="0" algn="ctr">
              <a:lnSpc>
                <a:spcPts val="2150"/>
              </a:lnSpc>
              <a:buNone/>
            </a:pPr>
            <a:r>
              <a:rPr lang="en-US" sz="2150" kern="0" spc="-66" dirty="0">
                <a:solidFill>
                  <a:srgbClr val="2B2E3C"/>
                </a:solidFill>
                <a:latin typeface="Bitter Medium" pitchFamily="34" charset="0"/>
                <a:ea typeface="Bitter Medium" pitchFamily="34" charset="-122"/>
                <a:cs typeface="Bitter Medium" pitchFamily="34" charset="-120"/>
              </a:rPr>
              <a:t>3</a:t>
            </a:r>
            <a:endParaRPr lang="en-US" sz="2150" dirty="0"/>
          </a:p>
        </p:txBody>
      </p:sp>
      <p:sp>
        <p:nvSpPr>
          <p:cNvPr id="17" name="Text 15"/>
          <p:cNvSpPr/>
          <p:nvPr/>
        </p:nvSpPr>
        <p:spPr>
          <a:xfrm>
            <a:off x="3987403" y="3529013"/>
            <a:ext cx="2311003" cy="288846"/>
          </a:xfrm>
          <a:prstGeom prst="rect">
            <a:avLst/>
          </a:prstGeom>
          <a:noFill/>
          <a:ln/>
        </p:spPr>
        <p:txBody>
          <a:bodyPr wrap="none" lIns="0" tIns="0" rIns="0" bIns="0" rtlCol="0" anchor="t"/>
          <a:lstStyle/>
          <a:p>
            <a:pPr marL="0" indent="0" algn="r">
              <a:lnSpc>
                <a:spcPts val="2250"/>
              </a:lnSpc>
              <a:buNone/>
            </a:pPr>
            <a:r>
              <a:rPr lang="en-US" sz="1800" kern="0" spc="-55" dirty="0">
                <a:solidFill>
                  <a:schemeClr val="accent6">
                    <a:lumMod val="75000"/>
                  </a:schemeClr>
                </a:solidFill>
                <a:latin typeface="Bitter Medium" pitchFamily="34" charset="0"/>
                <a:ea typeface="Bitter Medium" pitchFamily="34" charset="-122"/>
                <a:cs typeface="Bitter Medium" pitchFamily="34" charset="-120"/>
              </a:rPr>
              <a:t>Training</a:t>
            </a:r>
            <a:endParaRPr lang="en-US" sz="1800" dirty="0">
              <a:solidFill>
                <a:schemeClr val="accent6">
                  <a:lumMod val="75000"/>
                </a:schemeClr>
              </a:solidFill>
            </a:endParaRPr>
          </a:p>
        </p:txBody>
      </p:sp>
      <p:sp>
        <p:nvSpPr>
          <p:cNvPr id="18" name="Text 16"/>
          <p:cNvSpPr/>
          <p:nvPr/>
        </p:nvSpPr>
        <p:spPr>
          <a:xfrm>
            <a:off x="646986" y="3928705"/>
            <a:ext cx="5651421" cy="887254"/>
          </a:xfrm>
          <a:prstGeom prst="rect">
            <a:avLst/>
          </a:prstGeom>
          <a:noFill/>
          <a:ln/>
        </p:spPr>
        <p:txBody>
          <a:bodyPr wrap="square" lIns="0" tIns="0" rIns="0" bIns="0" rtlCol="0" anchor="t"/>
          <a:lstStyle/>
          <a:p>
            <a:pPr marL="0" indent="0" algn="r">
              <a:lnSpc>
                <a:spcPts val="2300"/>
              </a:lnSpc>
              <a:buNone/>
            </a:pPr>
            <a:r>
              <a:rPr lang="en-US" sz="1450" kern="0" spc="-29" dirty="0">
                <a:solidFill>
                  <a:srgbClr val="2B2E3C"/>
                </a:solidFill>
                <a:latin typeface="Open Sans" pitchFamily="34" charset="0"/>
                <a:ea typeface="Open Sans" pitchFamily="34" charset="-122"/>
                <a:cs typeface="Open Sans" pitchFamily="34" charset="-120"/>
              </a:rPr>
              <a:t>The training process involves iterative learning from the training data, adjusting model parameters to minimize errors and improve accuracy.</a:t>
            </a:r>
            <a:endParaRPr lang="en-US" sz="1450" dirty="0"/>
          </a:p>
        </p:txBody>
      </p:sp>
      <p:sp>
        <p:nvSpPr>
          <p:cNvPr id="19" name="Shape 17"/>
          <p:cNvSpPr/>
          <p:nvPr/>
        </p:nvSpPr>
        <p:spPr>
          <a:xfrm>
            <a:off x="7500283" y="4669155"/>
            <a:ext cx="646986" cy="22860"/>
          </a:xfrm>
          <a:prstGeom prst="roundRect">
            <a:avLst>
              <a:gd name="adj" fmla="val 339686"/>
            </a:avLst>
          </a:prstGeom>
          <a:solidFill>
            <a:srgbClr val="E2C8B5"/>
          </a:solidFill>
          <a:ln/>
        </p:spPr>
      </p:sp>
      <p:sp>
        <p:nvSpPr>
          <p:cNvPr id="20" name="Shape 18"/>
          <p:cNvSpPr/>
          <p:nvPr/>
        </p:nvSpPr>
        <p:spPr>
          <a:xfrm>
            <a:off x="7107257" y="4472702"/>
            <a:ext cx="415885" cy="415885"/>
          </a:xfrm>
          <a:prstGeom prst="roundRect">
            <a:avLst>
              <a:gd name="adj" fmla="val 18672"/>
            </a:avLst>
          </a:prstGeom>
          <a:solidFill>
            <a:srgbClr val="FCE2CF"/>
          </a:solidFill>
          <a:ln w="7620">
            <a:solidFill>
              <a:srgbClr val="E2C8B5"/>
            </a:solidFill>
            <a:prstDash val="solid"/>
          </a:ln>
        </p:spPr>
      </p:sp>
      <p:sp>
        <p:nvSpPr>
          <p:cNvPr id="21" name="Text 19"/>
          <p:cNvSpPr/>
          <p:nvPr/>
        </p:nvSpPr>
        <p:spPr>
          <a:xfrm>
            <a:off x="7237274" y="4541996"/>
            <a:ext cx="155853" cy="277297"/>
          </a:xfrm>
          <a:prstGeom prst="rect">
            <a:avLst/>
          </a:prstGeom>
          <a:noFill/>
          <a:ln/>
        </p:spPr>
        <p:txBody>
          <a:bodyPr wrap="none" lIns="0" tIns="0" rIns="0" bIns="0" rtlCol="0" anchor="t"/>
          <a:lstStyle/>
          <a:p>
            <a:pPr marL="0" indent="0" algn="ctr">
              <a:lnSpc>
                <a:spcPts val="2150"/>
              </a:lnSpc>
              <a:buNone/>
            </a:pPr>
            <a:r>
              <a:rPr lang="en-US" sz="2150" kern="0" spc="-66" dirty="0">
                <a:solidFill>
                  <a:srgbClr val="2B2E3C"/>
                </a:solidFill>
                <a:latin typeface="Bitter Medium" pitchFamily="34" charset="0"/>
                <a:ea typeface="Bitter Medium" pitchFamily="34" charset="-122"/>
                <a:cs typeface="Bitter Medium" pitchFamily="34" charset="-120"/>
              </a:rPr>
              <a:t>4</a:t>
            </a:r>
            <a:endParaRPr lang="en-US" sz="2150" dirty="0"/>
          </a:p>
        </p:txBody>
      </p:sp>
      <p:sp>
        <p:nvSpPr>
          <p:cNvPr id="22" name="Text 20"/>
          <p:cNvSpPr/>
          <p:nvPr/>
        </p:nvSpPr>
        <p:spPr>
          <a:xfrm>
            <a:off x="8331994" y="4449604"/>
            <a:ext cx="2311003" cy="288846"/>
          </a:xfrm>
          <a:prstGeom prst="rect">
            <a:avLst/>
          </a:prstGeom>
          <a:noFill/>
          <a:ln/>
        </p:spPr>
        <p:txBody>
          <a:bodyPr wrap="none" lIns="0" tIns="0" rIns="0" bIns="0" rtlCol="0" anchor="t"/>
          <a:lstStyle/>
          <a:p>
            <a:pPr marL="0" indent="0" algn="l">
              <a:lnSpc>
                <a:spcPts val="2250"/>
              </a:lnSpc>
              <a:buNone/>
            </a:pPr>
            <a:r>
              <a:rPr lang="en-US" sz="1800" kern="0" spc="-55" dirty="0">
                <a:solidFill>
                  <a:schemeClr val="accent6">
                    <a:lumMod val="75000"/>
                  </a:schemeClr>
                </a:solidFill>
                <a:latin typeface="Bitter Medium" pitchFamily="34" charset="0"/>
                <a:ea typeface="Bitter Medium" pitchFamily="34" charset="-122"/>
                <a:cs typeface="Bitter Medium" pitchFamily="34" charset="-120"/>
              </a:rPr>
              <a:t>Validation</a:t>
            </a:r>
            <a:endParaRPr lang="en-US" sz="1800" dirty="0">
              <a:solidFill>
                <a:schemeClr val="accent6">
                  <a:lumMod val="75000"/>
                </a:schemeClr>
              </a:solidFill>
            </a:endParaRPr>
          </a:p>
        </p:txBody>
      </p:sp>
      <p:sp>
        <p:nvSpPr>
          <p:cNvPr id="23" name="Text 21"/>
          <p:cNvSpPr/>
          <p:nvPr/>
        </p:nvSpPr>
        <p:spPr>
          <a:xfrm>
            <a:off x="8331994" y="4849297"/>
            <a:ext cx="5651421" cy="591503"/>
          </a:xfrm>
          <a:prstGeom prst="rect">
            <a:avLst/>
          </a:prstGeom>
          <a:noFill/>
          <a:ln/>
        </p:spPr>
        <p:txBody>
          <a:bodyPr wrap="square" lIns="0" tIns="0" rIns="0" bIns="0" rtlCol="0" anchor="t"/>
          <a:lstStyle/>
          <a:p>
            <a:pPr marL="0" indent="0" algn="l">
              <a:lnSpc>
                <a:spcPts val="2300"/>
              </a:lnSpc>
              <a:buNone/>
            </a:pPr>
            <a:r>
              <a:rPr lang="en-US" sz="1450" kern="0" spc="-29" dirty="0">
                <a:solidFill>
                  <a:srgbClr val="2B2E3C"/>
                </a:solidFill>
                <a:latin typeface="Open Sans" pitchFamily="34" charset="0"/>
                <a:ea typeface="Open Sans" pitchFamily="34" charset="-122"/>
                <a:cs typeface="Open Sans" pitchFamily="34" charset="-120"/>
              </a:rPr>
              <a:t>The model's performance is evaluated on the validation dataset, measuring its ability to generalize to unseen data.</a:t>
            </a:r>
            <a:endParaRPr lang="en-US" sz="1450" dirty="0"/>
          </a:p>
        </p:txBody>
      </p:sp>
      <p:sp>
        <p:nvSpPr>
          <p:cNvPr id="24" name="Shape 22"/>
          <p:cNvSpPr/>
          <p:nvPr/>
        </p:nvSpPr>
        <p:spPr>
          <a:xfrm>
            <a:off x="6483132" y="5589865"/>
            <a:ext cx="646986" cy="22860"/>
          </a:xfrm>
          <a:prstGeom prst="roundRect">
            <a:avLst>
              <a:gd name="adj" fmla="val 339686"/>
            </a:avLst>
          </a:prstGeom>
          <a:solidFill>
            <a:srgbClr val="E2C8B5"/>
          </a:solidFill>
          <a:ln/>
        </p:spPr>
      </p:sp>
      <p:sp>
        <p:nvSpPr>
          <p:cNvPr id="25" name="Shape 23"/>
          <p:cNvSpPr/>
          <p:nvPr/>
        </p:nvSpPr>
        <p:spPr>
          <a:xfrm>
            <a:off x="7107257" y="5393412"/>
            <a:ext cx="415885" cy="415885"/>
          </a:xfrm>
          <a:prstGeom prst="roundRect">
            <a:avLst>
              <a:gd name="adj" fmla="val 18672"/>
            </a:avLst>
          </a:prstGeom>
          <a:solidFill>
            <a:srgbClr val="FCE2CF"/>
          </a:solidFill>
          <a:ln w="7620">
            <a:solidFill>
              <a:srgbClr val="E2C8B5"/>
            </a:solidFill>
            <a:prstDash val="solid"/>
          </a:ln>
        </p:spPr>
      </p:sp>
      <p:sp>
        <p:nvSpPr>
          <p:cNvPr id="26" name="Text 24"/>
          <p:cNvSpPr/>
          <p:nvPr/>
        </p:nvSpPr>
        <p:spPr>
          <a:xfrm>
            <a:off x="7244775" y="5462707"/>
            <a:ext cx="140851" cy="277297"/>
          </a:xfrm>
          <a:prstGeom prst="rect">
            <a:avLst/>
          </a:prstGeom>
          <a:noFill/>
          <a:ln/>
        </p:spPr>
        <p:txBody>
          <a:bodyPr wrap="none" lIns="0" tIns="0" rIns="0" bIns="0" rtlCol="0" anchor="t"/>
          <a:lstStyle/>
          <a:p>
            <a:pPr marL="0" indent="0" algn="ctr">
              <a:lnSpc>
                <a:spcPts val="2150"/>
              </a:lnSpc>
              <a:buNone/>
            </a:pPr>
            <a:r>
              <a:rPr lang="en-US" sz="2150" kern="0" spc="-66" dirty="0">
                <a:solidFill>
                  <a:srgbClr val="2B2E3C"/>
                </a:solidFill>
                <a:latin typeface="Bitter Medium" pitchFamily="34" charset="0"/>
                <a:ea typeface="Bitter Medium" pitchFamily="34" charset="-122"/>
                <a:cs typeface="Bitter Medium" pitchFamily="34" charset="-120"/>
              </a:rPr>
              <a:t>5</a:t>
            </a:r>
            <a:endParaRPr lang="en-US" sz="2150" dirty="0"/>
          </a:p>
        </p:txBody>
      </p:sp>
      <p:sp>
        <p:nvSpPr>
          <p:cNvPr id="27" name="Text 25"/>
          <p:cNvSpPr/>
          <p:nvPr/>
        </p:nvSpPr>
        <p:spPr>
          <a:xfrm>
            <a:off x="3987403" y="5370314"/>
            <a:ext cx="2311003" cy="288846"/>
          </a:xfrm>
          <a:prstGeom prst="rect">
            <a:avLst/>
          </a:prstGeom>
          <a:noFill/>
          <a:ln/>
        </p:spPr>
        <p:txBody>
          <a:bodyPr wrap="none" lIns="0" tIns="0" rIns="0" bIns="0" rtlCol="0" anchor="t"/>
          <a:lstStyle/>
          <a:p>
            <a:pPr marL="0" indent="0" algn="r">
              <a:lnSpc>
                <a:spcPts val="2250"/>
              </a:lnSpc>
              <a:buNone/>
            </a:pPr>
            <a:r>
              <a:rPr lang="en-US" sz="1800" kern="0" spc="-55" dirty="0">
                <a:solidFill>
                  <a:schemeClr val="accent6">
                    <a:lumMod val="75000"/>
                  </a:schemeClr>
                </a:solidFill>
                <a:latin typeface="Bitter Medium" pitchFamily="34" charset="0"/>
                <a:ea typeface="Bitter Medium" pitchFamily="34" charset="-122"/>
                <a:cs typeface="Bitter Medium" pitchFamily="34" charset="-120"/>
              </a:rPr>
              <a:t>Testing</a:t>
            </a:r>
            <a:endParaRPr lang="en-US" sz="1800" dirty="0">
              <a:solidFill>
                <a:schemeClr val="accent6">
                  <a:lumMod val="75000"/>
                </a:schemeClr>
              </a:solidFill>
            </a:endParaRPr>
          </a:p>
        </p:txBody>
      </p:sp>
      <p:sp>
        <p:nvSpPr>
          <p:cNvPr id="28" name="Text 26"/>
          <p:cNvSpPr/>
          <p:nvPr/>
        </p:nvSpPr>
        <p:spPr>
          <a:xfrm>
            <a:off x="646986" y="5770007"/>
            <a:ext cx="5651421" cy="887254"/>
          </a:xfrm>
          <a:prstGeom prst="rect">
            <a:avLst/>
          </a:prstGeom>
          <a:noFill/>
          <a:ln/>
        </p:spPr>
        <p:txBody>
          <a:bodyPr wrap="square" lIns="0" tIns="0" rIns="0" bIns="0" rtlCol="0" anchor="t"/>
          <a:lstStyle/>
          <a:p>
            <a:pPr marL="0" indent="0" algn="r">
              <a:lnSpc>
                <a:spcPts val="2300"/>
              </a:lnSpc>
              <a:buNone/>
            </a:pPr>
            <a:r>
              <a:rPr lang="en-US" sz="1450" kern="0" spc="-29" dirty="0">
                <a:solidFill>
                  <a:srgbClr val="2B2E3C"/>
                </a:solidFill>
                <a:latin typeface="Open Sans" pitchFamily="34" charset="0"/>
                <a:ea typeface="Open Sans" pitchFamily="34" charset="-122"/>
                <a:cs typeface="Open Sans" pitchFamily="34" charset="-120"/>
              </a:rPr>
              <a:t>The final evaluation occurs on the test dataset, providing a comprehensive assessment of the model's accuracy and readiness for deployment.</a:t>
            </a:r>
            <a:endParaRPr lang="en-US" sz="1450" dirty="0"/>
          </a:p>
        </p:txBody>
      </p:sp>
      <p:sp>
        <p:nvSpPr>
          <p:cNvPr id="29" name="Shape 27"/>
          <p:cNvSpPr/>
          <p:nvPr/>
        </p:nvSpPr>
        <p:spPr>
          <a:xfrm>
            <a:off x="7500283" y="6510457"/>
            <a:ext cx="646986" cy="22860"/>
          </a:xfrm>
          <a:prstGeom prst="roundRect">
            <a:avLst>
              <a:gd name="adj" fmla="val 339686"/>
            </a:avLst>
          </a:prstGeom>
          <a:solidFill>
            <a:srgbClr val="E2C8B5"/>
          </a:solidFill>
          <a:ln/>
        </p:spPr>
      </p:sp>
      <p:sp>
        <p:nvSpPr>
          <p:cNvPr id="30" name="Shape 28"/>
          <p:cNvSpPr/>
          <p:nvPr/>
        </p:nvSpPr>
        <p:spPr>
          <a:xfrm>
            <a:off x="7107257" y="6314003"/>
            <a:ext cx="415885" cy="415885"/>
          </a:xfrm>
          <a:prstGeom prst="roundRect">
            <a:avLst>
              <a:gd name="adj" fmla="val 18672"/>
            </a:avLst>
          </a:prstGeom>
          <a:solidFill>
            <a:srgbClr val="FCE2CF"/>
          </a:solidFill>
          <a:ln w="7620">
            <a:solidFill>
              <a:srgbClr val="E2C8B5"/>
            </a:solidFill>
            <a:prstDash val="solid"/>
          </a:ln>
        </p:spPr>
      </p:sp>
      <p:sp>
        <p:nvSpPr>
          <p:cNvPr id="31" name="Text 29"/>
          <p:cNvSpPr/>
          <p:nvPr/>
        </p:nvSpPr>
        <p:spPr>
          <a:xfrm>
            <a:off x="7237869" y="6383298"/>
            <a:ext cx="154662" cy="277297"/>
          </a:xfrm>
          <a:prstGeom prst="rect">
            <a:avLst/>
          </a:prstGeom>
          <a:noFill/>
          <a:ln/>
        </p:spPr>
        <p:txBody>
          <a:bodyPr wrap="none" lIns="0" tIns="0" rIns="0" bIns="0" rtlCol="0" anchor="t"/>
          <a:lstStyle/>
          <a:p>
            <a:pPr marL="0" indent="0" algn="ctr">
              <a:lnSpc>
                <a:spcPts val="2150"/>
              </a:lnSpc>
              <a:buNone/>
            </a:pPr>
            <a:r>
              <a:rPr lang="en-US" sz="2150" kern="0" spc="-66" dirty="0">
                <a:solidFill>
                  <a:srgbClr val="2B2E3C"/>
                </a:solidFill>
                <a:latin typeface="Bitter Medium" pitchFamily="34" charset="0"/>
                <a:ea typeface="Bitter Medium" pitchFamily="34" charset="-122"/>
                <a:cs typeface="Bitter Medium" pitchFamily="34" charset="-120"/>
              </a:rPr>
              <a:t>6</a:t>
            </a:r>
            <a:endParaRPr lang="en-US" sz="2150" dirty="0"/>
          </a:p>
        </p:txBody>
      </p:sp>
      <p:sp>
        <p:nvSpPr>
          <p:cNvPr id="32" name="Text 30"/>
          <p:cNvSpPr/>
          <p:nvPr/>
        </p:nvSpPr>
        <p:spPr>
          <a:xfrm>
            <a:off x="8331994" y="6290905"/>
            <a:ext cx="2311003" cy="288846"/>
          </a:xfrm>
          <a:prstGeom prst="rect">
            <a:avLst/>
          </a:prstGeom>
          <a:noFill/>
          <a:ln/>
        </p:spPr>
        <p:txBody>
          <a:bodyPr wrap="none" lIns="0" tIns="0" rIns="0" bIns="0" rtlCol="0" anchor="t"/>
          <a:lstStyle/>
          <a:p>
            <a:pPr marL="0" indent="0" algn="l">
              <a:lnSpc>
                <a:spcPts val="2250"/>
              </a:lnSpc>
              <a:buNone/>
            </a:pPr>
            <a:r>
              <a:rPr lang="en-US" sz="1800" kern="0" spc="-55" dirty="0">
                <a:solidFill>
                  <a:schemeClr val="accent6">
                    <a:lumMod val="75000"/>
                  </a:schemeClr>
                </a:solidFill>
                <a:latin typeface="Bitter Medium" pitchFamily="34" charset="0"/>
                <a:ea typeface="Bitter Medium" pitchFamily="34" charset="-122"/>
                <a:cs typeface="Bitter Medium" pitchFamily="34" charset="-120"/>
              </a:rPr>
              <a:t>Deployment</a:t>
            </a:r>
            <a:endParaRPr lang="en-US" sz="1800" dirty="0">
              <a:solidFill>
                <a:schemeClr val="accent6">
                  <a:lumMod val="75000"/>
                </a:schemeClr>
              </a:solidFill>
            </a:endParaRPr>
          </a:p>
        </p:txBody>
      </p:sp>
      <p:sp>
        <p:nvSpPr>
          <p:cNvPr id="33" name="Text 31"/>
          <p:cNvSpPr/>
          <p:nvPr/>
        </p:nvSpPr>
        <p:spPr>
          <a:xfrm>
            <a:off x="8331994" y="6690598"/>
            <a:ext cx="5651421" cy="591503"/>
          </a:xfrm>
          <a:prstGeom prst="rect">
            <a:avLst/>
          </a:prstGeom>
          <a:noFill/>
          <a:ln/>
        </p:spPr>
        <p:txBody>
          <a:bodyPr wrap="square" lIns="0" tIns="0" rIns="0" bIns="0" rtlCol="0" anchor="t"/>
          <a:lstStyle/>
          <a:p>
            <a:pPr marL="0" indent="0" algn="l">
              <a:lnSpc>
                <a:spcPts val="2300"/>
              </a:lnSpc>
              <a:buNone/>
            </a:pPr>
            <a:r>
              <a:rPr lang="en-US" sz="1450" kern="0" spc="-29" dirty="0">
                <a:solidFill>
                  <a:srgbClr val="2B2E3C"/>
                </a:solidFill>
                <a:latin typeface="Open Sans" pitchFamily="34" charset="0"/>
                <a:ea typeface="Open Sans" pitchFamily="34" charset="-122"/>
                <a:cs typeface="Open Sans" pitchFamily="34" charset="-120"/>
              </a:rPr>
              <a:t>The trained model is saved and deployed for use in real-world applications, enabling accurate and efficient plant disease detection.</a:t>
            </a:r>
            <a:endParaRPr lang="en-US" sz="145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5683" y="554593"/>
            <a:ext cx="5040511" cy="630079"/>
          </a:xfrm>
          <a:prstGeom prst="rect">
            <a:avLst/>
          </a:prstGeom>
          <a:noFill/>
          <a:ln/>
        </p:spPr>
        <p:txBody>
          <a:bodyPr wrap="none" lIns="0" tIns="0" rIns="0" bIns="0" rtlCol="0" anchor="t"/>
          <a:lstStyle/>
          <a:p>
            <a:pPr marL="0" indent="0">
              <a:lnSpc>
                <a:spcPts val="4950"/>
              </a:lnSpc>
              <a:buNone/>
            </a:pPr>
            <a:r>
              <a:rPr lang="en-US" sz="3950" kern="0" spc="-119" dirty="0">
                <a:solidFill>
                  <a:schemeClr val="accent6">
                    <a:lumMod val="75000"/>
                  </a:schemeClr>
                </a:solidFill>
                <a:latin typeface="Bitter Medium" pitchFamily="34" charset="0"/>
                <a:ea typeface="Bitter Medium" pitchFamily="34" charset="-122"/>
                <a:cs typeface="Bitter Medium" pitchFamily="34" charset="-120"/>
              </a:rPr>
              <a:t>Running the Project</a:t>
            </a:r>
            <a:endParaRPr lang="en-US" sz="3950" dirty="0">
              <a:solidFill>
                <a:schemeClr val="accent6">
                  <a:lumMod val="75000"/>
                </a:schemeClr>
              </a:solidFill>
            </a:endParaRPr>
          </a:p>
        </p:txBody>
      </p:sp>
      <p:pic>
        <p:nvPicPr>
          <p:cNvPr id="3" name="Image 0" descr="preencoded.png"/>
          <p:cNvPicPr>
            <a:picLocks noChangeAspect="1"/>
          </p:cNvPicPr>
          <p:nvPr/>
        </p:nvPicPr>
        <p:blipFill>
          <a:blip r:embed="rId3"/>
          <a:stretch>
            <a:fillRect/>
          </a:stretch>
        </p:blipFill>
        <p:spPr>
          <a:xfrm>
            <a:off x="3192423" y="1587818"/>
            <a:ext cx="1635800" cy="1483995"/>
          </a:xfrm>
          <a:prstGeom prst="rect">
            <a:avLst/>
          </a:prstGeom>
        </p:spPr>
      </p:pic>
      <p:sp>
        <p:nvSpPr>
          <p:cNvPr id="4" name="Text 1"/>
          <p:cNvSpPr/>
          <p:nvPr/>
        </p:nvSpPr>
        <p:spPr>
          <a:xfrm>
            <a:off x="3961805" y="2320409"/>
            <a:ext cx="97036" cy="403265"/>
          </a:xfrm>
          <a:prstGeom prst="rect">
            <a:avLst/>
          </a:prstGeom>
          <a:noFill/>
          <a:ln/>
        </p:spPr>
        <p:txBody>
          <a:bodyPr wrap="none" lIns="0" tIns="0" rIns="0" bIns="0" rtlCol="0" anchor="t"/>
          <a:lstStyle/>
          <a:p>
            <a:pPr marL="0" indent="0" algn="ctr">
              <a:lnSpc>
                <a:spcPts val="3150"/>
              </a:lnSpc>
              <a:buNone/>
            </a:pPr>
            <a:r>
              <a:rPr lang="en-US" sz="1950" kern="0" spc="-60" dirty="0">
                <a:solidFill>
                  <a:schemeClr val="accent6">
                    <a:lumMod val="75000"/>
                  </a:schemeClr>
                </a:solidFill>
                <a:latin typeface="Bitter Medium" pitchFamily="34" charset="0"/>
                <a:ea typeface="Bitter Medium" pitchFamily="34" charset="-122"/>
                <a:cs typeface="Bitter Medium" pitchFamily="34" charset="-120"/>
              </a:rPr>
              <a:t>1</a:t>
            </a:r>
            <a:endParaRPr lang="en-US" sz="1950" dirty="0">
              <a:solidFill>
                <a:schemeClr val="accent6">
                  <a:lumMod val="75000"/>
                </a:schemeClr>
              </a:solidFill>
            </a:endParaRPr>
          </a:p>
        </p:txBody>
      </p:sp>
      <p:sp>
        <p:nvSpPr>
          <p:cNvPr id="5" name="Text 2"/>
          <p:cNvSpPr/>
          <p:nvPr/>
        </p:nvSpPr>
        <p:spPr>
          <a:xfrm>
            <a:off x="5029795" y="1950601"/>
            <a:ext cx="2520196" cy="315039"/>
          </a:xfrm>
          <a:prstGeom prst="rect">
            <a:avLst/>
          </a:prstGeom>
          <a:noFill/>
          <a:ln/>
        </p:spPr>
        <p:txBody>
          <a:bodyPr wrap="none" lIns="0" tIns="0" rIns="0" bIns="0" rtlCol="0" anchor="t"/>
          <a:lstStyle/>
          <a:p>
            <a:pPr marL="0" indent="0" algn="l">
              <a:lnSpc>
                <a:spcPts val="2450"/>
              </a:lnSpc>
              <a:buNone/>
            </a:pPr>
            <a:r>
              <a:rPr lang="en-US" sz="1950" kern="0" spc="-60" dirty="0">
                <a:solidFill>
                  <a:schemeClr val="accent6">
                    <a:lumMod val="75000"/>
                  </a:schemeClr>
                </a:solidFill>
                <a:latin typeface="Bitter Medium" pitchFamily="34" charset="0"/>
                <a:ea typeface="Bitter Medium" pitchFamily="34" charset="-122"/>
                <a:cs typeface="Bitter Medium" pitchFamily="34" charset="-120"/>
              </a:rPr>
              <a:t>Prerequisites</a:t>
            </a:r>
            <a:endParaRPr lang="en-US" sz="1950" dirty="0">
              <a:solidFill>
                <a:schemeClr val="accent6">
                  <a:lumMod val="75000"/>
                </a:schemeClr>
              </a:solidFill>
            </a:endParaRPr>
          </a:p>
        </p:txBody>
      </p:sp>
      <p:sp>
        <p:nvSpPr>
          <p:cNvPr id="6" name="Text 3"/>
          <p:cNvSpPr/>
          <p:nvPr/>
        </p:nvSpPr>
        <p:spPr>
          <a:xfrm>
            <a:off x="5029795" y="2386608"/>
            <a:ext cx="4391501" cy="322421"/>
          </a:xfrm>
          <a:prstGeom prst="rect">
            <a:avLst/>
          </a:prstGeom>
          <a:noFill/>
          <a:ln/>
        </p:spPr>
        <p:txBody>
          <a:bodyPr wrap="none" lIns="0" tIns="0" rIns="0" bIns="0" rtlCol="0" anchor="t"/>
          <a:lstStyle/>
          <a:p>
            <a:pPr marL="0" indent="0" algn="l">
              <a:lnSpc>
                <a:spcPts val="2500"/>
              </a:lnSpc>
              <a:buNone/>
            </a:pPr>
            <a:r>
              <a:rPr lang="en-US" sz="1550" kern="0" spc="-32" dirty="0">
                <a:solidFill>
                  <a:srgbClr val="2B2E3C"/>
                </a:solidFill>
                <a:latin typeface="Open Sans" pitchFamily="34" charset="0"/>
                <a:ea typeface="Open Sans" pitchFamily="34" charset="-122"/>
                <a:cs typeface="Open Sans" pitchFamily="34" charset="-120"/>
              </a:rPr>
              <a:t>Install necessary libraries (torch, torchvision, etc.)</a:t>
            </a:r>
            <a:endParaRPr lang="en-US" sz="1550" dirty="0"/>
          </a:p>
        </p:txBody>
      </p:sp>
      <p:sp>
        <p:nvSpPr>
          <p:cNvPr id="7" name="Shape 4"/>
          <p:cNvSpPr/>
          <p:nvPr/>
        </p:nvSpPr>
        <p:spPr>
          <a:xfrm>
            <a:off x="4878586" y="3087410"/>
            <a:ext cx="8995767" cy="11430"/>
          </a:xfrm>
          <a:prstGeom prst="roundRect">
            <a:avLst>
              <a:gd name="adj" fmla="val 740878"/>
            </a:avLst>
          </a:prstGeom>
          <a:solidFill>
            <a:srgbClr val="E2C8B5"/>
          </a:solidFill>
          <a:ln/>
        </p:spPr>
      </p:sp>
      <p:pic>
        <p:nvPicPr>
          <p:cNvPr id="8" name="Image 1" descr="preencoded.png"/>
          <p:cNvPicPr>
            <a:picLocks noChangeAspect="1"/>
          </p:cNvPicPr>
          <p:nvPr/>
        </p:nvPicPr>
        <p:blipFill>
          <a:blip r:embed="rId4"/>
          <a:stretch>
            <a:fillRect/>
          </a:stretch>
        </p:blipFill>
        <p:spPr>
          <a:xfrm>
            <a:off x="2374583" y="3122176"/>
            <a:ext cx="3271599" cy="1483995"/>
          </a:xfrm>
          <a:prstGeom prst="rect">
            <a:avLst/>
          </a:prstGeom>
        </p:spPr>
      </p:pic>
      <p:sp>
        <p:nvSpPr>
          <p:cNvPr id="9" name="Text 5"/>
          <p:cNvSpPr/>
          <p:nvPr/>
        </p:nvSpPr>
        <p:spPr>
          <a:xfrm>
            <a:off x="3944779" y="3662482"/>
            <a:ext cx="131088" cy="403265"/>
          </a:xfrm>
          <a:prstGeom prst="rect">
            <a:avLst/>
          </a:prstGeom>
          <a:noFill/>
          <a:ln/>
        </p:spPr>
        <p:txBody>
          <a:bodyPr wrap="none" lIns="0" tIns="0" rIns="0" bIns="0" rtlCol="0" anchor="t"/>
          <a:lstStyle/>
          <a:p>
            <a:pPr marL="0" indent="0" algn="ctr">
              <a:lnSpc>
                <a:spcPts val="3150"/>
              </a:lnSpc>
              <a:buNone/>
            </a:pPr>
            <a:r>
              <a:rPr lang="en-US" sz="1950" kern="0" spc="-60" dirty="0">
                <a:solidFill>
                  <a:schemeClr val="accent6">
                    <a:lumMod val="75000"/>
                  </a:schemeClr>
                </a:solidFill>
                <a:latin typeface="Bitter Medium" pitchFamily="34" charset="0"/>
                <a:ea typeface="Bitter Medium" pitchFamily="34" charset="-122"/>
                <a:cs typeface="Bitter Medium" pitchFamily="34" charset="-120"/>
              </a:rPr>
              <a:t>2</a:t>
            </a:r>
            <a:endParaRPr lang="en-US" sz="1950" dirty="0">
              <a:solidFill>
                <a:schemeClr val="accent6">
                  <a:lumMod val="75000"/>
                </a:schemeClr>
              </a:solidFill>
            </a:endParaRPr>
          </a:p>
        </p:txBody>
      </p:sp>
      <p:sp>
        <p:nvSpPr>
          <p:cNvPr id="10" name="Text 6"/>
          <p:cNvSpPr/>
          <p:nvPr/>
        </p:nvSpPr>
        <p:spPr>
          <a:xfrm>
            <a:off x="5847755" y="3484959"/>
            <a:ext cx="2520196" cy="315039"/>
          </a:xfrm>
          <a:prstGeom prst="rect">
            <a:avLst/>
          </a:prstGeom>
          <a:noFill/>
          <a:ln/>
        </p:spPr>
        <p:txBody>
          <a:bodyPr wrap="none" lIns="0" tIns="0" rIns="0" bIns="0" rtlCol="0" anchor="t"/>
          <a:lstStyle/>
          <a:p>
            <a:pPr marL="0" indent="0" algn="l">
              <a:lnSpc>
                <a:spcPts val="2450"/>
              </a:lnSpc>
              <a:buNone/>
            </a:pPr>
            <a:r>
              <a:rPr lang="en-US" sz="1950" kern="0" spc="-60" dirty="0">
                <a:solidFill>
                  <a:schemeClr val="accent6">
                    <a:lumMod val="75000"/>
                  </a:schemeClr>
                </a:solidFill>
                <a:latin typeface="Bitter Medium" pitchFamily="34" charset="0"/>
                <a:ea typeface="Bitter Medium" pitchFamily="34" charset="-122"/>
                <a:cs typeface="Bitter Medium" pitchFamily="34" charset="-120"/>
              </a:rPr>
              <a:t>Dataset</a:t>
            </a:r>
            <a:endParaRPr lang="en-US" sz="1950" dirty="0">
              <a:solidFill>
                <a:schemeClr val="accent6">
                  <a:lumMod val="75000"/>
                </a:schemeClr>
              </a:solidFill>
            </a:endParaRPr>
          </a:p>
        </p:txBody>
      </p:sp>
      <p:sp>
        <p:nvSpPr>
          <p:cNvPr id="11" name="Text 7"/>
          <p:cNvSpPr/>
          <p:nvPr/>
        </p:nvSpPr>
        <p:spPr>
          <a:xfrm>
            <a:off x="5847755" y="3920966"/>
            <a:ext cx="6408063" cy="322421"/>
          </a:xfrm>
          <a:prstGeom prst="rect">
            <a:avLst/>
          </a:prstGeom>
          <a:noFill/>
          <a:ln/>
        </p:spPr>
        <p:txBody>
          <a:bodyPr wrap="none" lIns="0" tIns="0" rIns="0" bIns="0" rtlCol="0" anchor="t"/>
          <a:lstStyle/>
          <a:p>
            <a:pPr marL="0" indent="0" algn="l">
              <a:lnSpc>
                <a:spcPts val="2500"/>
              </a:lnSpc>
              <a:buNone/>
            </a:pPr>
            <a:r>
              <a:rPr lang="en-US" sz="1550" kern="0" spc="-32" dirty="0">
                <a:solidFill>
                  <a:srgbClr val="2B2E3C"/>
                </a:solidFill>
                <a:latin typeface="Open Sans" pitchFamily="34" charset="0"/>
                <a:ea typeface="Open Sans" pitchFamily="34" charset="-122"/>
                <a:cs typeface="Open Sans" pitchFamily="34" charset="-120"/>
              </a:rPr>
              <a:t>Ensure the dataset is organized correctly in the specified data directory.</a:t>
            </a:r>
            <a:endParaRPr lang="en-US" sz="1550" dirty="0"/>
          </a:p>
        </p:txBody>
      </p:sp>
      <p:sp>
        <p:nvSpPr>
          <p:cNvPr id="12" name="Shape 8"/>
          <p:cNvSpPr/>
          <p:nvPr/>
        </p:nvSpPr>
        <p:spPr>
          <a:xfrm>
            <a:off x="5696545" y="4621768"/>
            <a:ext cx="8177808" cy="11430"/>
          </a:xfrm>
          <a:prstGeom prst="roundRect">
            <a:avLst>
              <a:gd name="adj" fmla="val 740878"/>
            </a:avLst>
          </a:prstGeom>
          <a:solidFill>
            <a:srgbClr val="E2C8B5"/>
          </a:solidFill>
          <a:ln/>
        </p:spPr>
      </p:sp>
      <p:pic>
        <p:nvPicPr>
          <p:cNvPr id="13" name="Image 2" descr="preencoded.png"/>
          <p:cNvPicPr>
            <a:picLocks noChangeAspect="1"/>
          </p:cNvPicPr>
          <p:nvPr/>
        </p:nvPicPr>
        <p:blipFill>
          <a:blip r:embed="rId5"/>
          <a:stretch>
            <a:fillRect/>
          </a:stretch>
        </p:blipFill>
        <p:spPr>
          <a:xfrm>
            <a:off x="1556623" y="4656534"/>
            <a:ext cx="4907518" cy="1483995"/>
          </a:xfrm>
          <a:prstGeom prst="rect">
            <a:avLst/>
          </a:prstGeom>
        </p:spPr>
      </p:pic>
      <p:sp>
        <p:nvSpPr>
          <p:cNvPr id="14" name="Text 9"/>
          <p:cNvSpPr/>
          <p:nvPr/>
        </p:nvSpPr>
        <p:spPr>
          <a:xfrm>
            <a:off x="3942040" y="5196840"/>
            <a:ext cx="136565" cy="403265"/>
          </a:xfrm>
          <a:prstGeom prst="rect">
            <a:avLst/>
          </a:prstGeom>
          <a:noFill/>
          <a:ln/>
        </p:spPr>
        <p:txBody>
          <a:bodyPr wrap="none" lIns="0" tIns="0" rIns="0" bIns="0" rtlCol="0" anchor="t"/>
          <a:lstStyle/>
          <a:p>
            <a:pPr marL="0" indent="0" algn="ctr">
              <a:lnSpc>
                <a:spcPts val="3150"/>
              </a:lnSpc>
              <a:buNone/>
            </a:pPr>
            <a:r>
              <a:rPr lang="en-US" sz="1950" kern="0" spc="-60" dirty="0">
                <a:solidFill>
                  <a:schemeClr val="accent6">
                    <a:lumMod val="75000"/>
                  </a:schemeClr>
                </a:solidFill>
                <a:latin typeface="Bitter Medium" pitchFamily="34" charset="0"/>
                <a:ea typeface="Bitter Medium" pitchFamily="34" charset="-122"/>
                <a:cs typeface="Bitter Medium" pitchFamily="34" charset="-120"/>
              </a:rPr>
              <a:t>3</a:t>
            </a:r>
            <a:endParaRPr lang="en-US" sz="1950" dirty="0">
              <a:solidFill>
                <a:schemeClr val="accent6">
                  <a:lumMod val="75000"/>
                </a:schemeClr>
              </a:solidFill>
            </a:endParaRPr>
          </a:p>
        </p:txBody>
      </p:sp>
      <p:sp>
        <p:nvSpPr>
          <p:cNvPr id="15" name="Text 10"/>
          <p:cNvSpPr/>
          <p:nvPr/>
        </p:nvSpPr>
        <p:spPr>
          <a:xfrm>
            <a:off x="6665714" y="4858107"/>
            <a:ext cx="2520196" cy="315039"/>
          </a:xfrm>
          <a:prstGeom prst="rect">
            <a:avLst/>
          </a:prstGeom>
          <a:noFill/>
          <a:ln/>
        </p:spPr>
        <p:txBody>
          <a:bodyPr wrap="none" lIns="0" tIns="0" rIns="0" bIns="0" rtlCol="0" anchor="t"/>
          <a:lstStyle/>
          <a:p>
            <a:pPr marL="0" indent="0" algn="l">
              <a:lnSpc>
                <a:spcPts val="2450"/>
              </a:lnSpc>
              <a:buNone/>
            </a:pPr>
            <a:r>
              <a:rPr lang="en-US" sz="1950" kern="0" spc="-60" dirty="0">
                <a:solidFill>
                  <a:schemeClr val="accent6">
                    <a:lumMod val="75000"/>
                  </a:schemeClr>
                </a:solidFill>
                <a:latin typeface="Bitter Medium" pitchFamily="34" charset="0"/>
                <a:ea typeface="Bitter Medium" pitchFamily="34" charset="-122"/>
                <a:cs typeface="Bitter Medium" pitchFamily="34" charset="-120"/>
              </a:rPr>
              <a:t>Execution</a:t>
            </a:r>
            <a:endParaRPr lang="en-US" sz="1950" dirty="0">
              <a:solidFill>
                <a:schemeClr val="accent6">
                  <a:lumMod val="75000"/>
                </a:schemeClr>
              </a:solidFill>
            </a:endParaRPr>
          </a:p>
        </p:txBody>
      </p:sp>
      <p:sp>
        <p:nvSpPr>
          <p:cNvPr id="16" name="Text 11"/>
          <p:cNvSpPr/>
          <p:nvPr/>
        </p:nvSpPr>
        <p:spPr>
          <a:xfrm>
            <a:off x="6665714" y="5294114"/>
            <a:ext cx="7057430" cy="644843"/>
          </a:xfrm>
          <a:prstGeom prst="rect">
            <a:avLst/>
          </a:prstGeom>
          <a:noFill/>
          <a:ln/>
        </p:spPr>
        <p:txBody>
          <a:bodyPr wrap="square" lIns="0" tIns="0" rIns="0" bIns="0" rtlCol="0" anchor="t"/>
          <a:lstStyle/>
          <a:p>
            <a:pPr marL="0" indent="0" algn="l">
              <a:lnSpc>
                <a:spcPts val="2500"/>
              </a:lnSpc>
              <a:buNone/>
            </a:pPr>
            <a:r>
              <a:rPr lang="en-US" sz="1550" kern="0" spc="-32" dirty="0">
                <a:solidFill>
                  <a:srgbClr val="2B2E3C"/>
                </a:solidFill>
                <a:latin typeface="Open Sans" pitchFamily="34" charset="0"/>
                <a:ea typeface="Open Sans" pitchFamily="34" charset="-122"/>
                <a:cs typeface="Open Sans" pitchFamily="34" charset="-120"/>
              </a:rPr>
              <a:t>Run the script (python main.py) to initiate the training and evaluation processes.</a:t>
            </a:r>
            <a:endParaRPr lang="en-US" sz="1550" dirty="0"/>
          </a:p>
        </p:txBody>
      </p:sp>
      <p:sp>
        <p:nvSpPr>
          <p:cNvPr id="17" name="Shape 12"/>
          <p:cNvSpPr/>
          <p:nvPr/>
        </p:nvSpPr>
        <p:spPr>
          <a:xfrm>
            <a:off x="6514505" y="6156127"/>
            <a:ext cx="7359848" cy="11430"/>
          </a:xfrm>
          <a:prstGeom prst="roundRect">
            <a:avLst>
              <a:gd name="adj" fmla="val 740878"/>
            </a:avLst>
          </a:prstGeom>
          <a:solidFill>
            <a:srgbClr val="E2C8B5"/>
          </a:solidFill>
          <a:ln/>
        </p:spPr>
      </p:sp>
      <p:pic>
        <p:nvPicPr>
          <p:cNvPr id="18" name="Image 3" descr="preencoded.png"/>
          <p:cNvPicPr>
            <a:picLocks noChangeAspect="1"/>
          </p:cNvPicPr>
          <p:nvPr/>
        </p:nvPicPr>
        <p:blipFill>
          <a:blip r:embed="rId6"/>
          <a:stretch>
            <a:fillRect/>
          </a:stretch>
        </p:blipFill>
        <p:spPr>
          <a:xfrm>
            <a:off x="738664" y="6190893"/>
            <a:ext cx="6543318" cy="1483995"/>
          </a:xfrm>
          <a:prstGeom prst="rect">
            <a:avLst/>
          </a:prstGeom>
        </p:spPr>
      </p:pic>
      <p:sp>
        <p:nvSpPr>
          <p:cNvPr id="19" name="Text 13"/>
          <p:cNvSpPr/>
          <p:nvPr/>
        </p:nvSpPr>
        <p:spPr>
          <a:xfrm>
            <a:off x="3939420" y="6731198"/>
            <a:ext cx="136447" cy="403265"/>
          </a:xfrm>
          <a:prstGeom prst="rect">
            <a:avLst/>
          </a:prstGeom>
          <a:noFill/>
          <a:ln/>
        </p:spPr>
        <p:txBody>
          <a:bodyPr wrap="none" lIns="0" tIns="0" rIns="0" bIns="0" rtlCol="0" anchor="t"/>
          <a:lstStyle/>
          <a:p>
            <a:pPr marL="0" indent="0" algn="ctr">
              <a:lnSpc>
                <a:spcPts val="3150"/>
              </a:lnSpc>
              <a:buNone/>
            </a:pPr>
            <a:r>
              <a:rPr lang="en-US" sz="1950" kern="0" spc="-60" dirty="0">
                <a:solidFill>
                  <a:schemeClr val="accent6">
                    <a:lumMod val="75000"/>
                  </a:schemeClr>
                </a:solidFill>
                <a:latin typeface="Bitter Medium" pitchFamily="34" charset="0"/>
                <a:ea typeface="Bitter Medium" pitchFamily="34" charset="-122"/>
                <a:cs typeface="Bitter Medium" pitchFamily="34" charset="-120"/>
              </a:rPr>
              <a:t>4</a:t>
            </a:r>
            <a:endParaRPr lang="en-US" sz="1950" dirty="0">
              <a:solidFill>
                <a:schemeClr val="accent6">
                  <a:lumMod val="75000"/>
                </a:schemeClr>
              </a:solidFill>
            </a:endParaRPr>
          </a:p>
        </p:txBody>
      </p:sp>
      <p:sp>
        <p:nvSpPr>
          <p:cNvPr id="20" name="Text 14"/>
          <p:cNvSpPr/>
          <p:nvPr/>
        </p:nvSpPr>
        <p:spPr>
          <a:xfrm>
            <a:off x="7483554" y="6392466"/>
            <a:ext cx="2520196" cy="315039"/>
          </a:xfrm>
          <a:prstGeom prst="rect">
            <a:avLst/>
          </a:prstGeom>
          <a:noFill/>
          <a:ln/>
        </p:spPr>
        <p:txBody>
          <a:bodyPr wrap="none" lIns="0" tIns="0" rIns="0" bIns="0" rtlCol="0" anchor="t"/>
          <a:lstStyle/>
          <a:p>
            <a:pPr marL="0" indent="0" algn="l">
              <a:lnSpc>
                <a:spcPts val="2450"/>
              </a:lnSpc>
              <a:buNone/>
            </a:pPr>
            <a:r>
              <a:rPr lang="en-US" sz="1950" kern="0" spc="-60" dirty="0">
                <a:solidFill>
                  <a:schemeClr val="accent6">
                    <a:lumMod val="75000"/>
                  </a:schemeClr>
                </a:solidFill>
                <a:latin typeface="Bitter Medium" pitchFamily="34" charset="0"/>
                <a:ea typeface="Bitter Medium" pitchFamily="34" charset="-122"/>
                <a:cs typeface="Bitter Medium" pitchFamily="34" charset="-120"/>
              </a:rPr>
              <a:t>Results</a:t>
            </a:r>
            <a:endParaRPr lang="en-US" sz="1950" dirty="0">
              <a:solidFill>
                <a:schemeClr val="accent6">
                  <a:lumMod val="75000"/>
                </a:schemeClr>
              </a:solidFill>
            </a:endParaRPr>
          </a:p>
        </p:txBody>
      </p:sp>
      <p:sp>
        <p:nvSpPr>
          <p:cNvPr id="21" name="Text 15"/>
          <p:cNvSpPr/>
          <p:nvPr/>
        </p:nvSpPr>
        <p:spPr>
          <a:xfrm>
            <a:off x="7483554" y="6828473"/>
            <a:ext cx="6239589" cy="644843"/>
          </a:xfrm>
          <a:prstGeom prst="rect">
            <a:avLst/>
          </a:prstGeom>
          <a:noFill/>
          <a:ln/>
        </p:spPr>
        <p:txBody>
          <a:bodyPr wrap="square" lIns="0" tIns="0" rIns="0" bIns="0" rtlCol="0" anchor="t"/>
          <a:lstStyle/>
          <a:p>
            <a:pPr marL="0" indent="0" algn="l">
              <a:lnSpc>
                <a:spcPts val="2500"/>
              </a:lnSpc>
              <a:buNone/>
            </a:pPr>
            <a:r>
              <a:rPr lang="en-US" sz="1550" kern="0" spc="-32" dirty="0">
                <a:solidFill>
                  <a:srgbClr val="2B2E3C"/>
                </a:solidFill>
                <a:latin typeface="Open Sans" pitchFamily="34" charset="0"/>
                <a:ea typeface="Open Sans" pitchFamily="34" charset="-122"/>
                <a:cs typeface="Open Sans" pitchFamily="34" charset="-120"/>
              </a:rPr>
              <a:t>Examine the output files and plots, including the saved model parameters and performance metrics.</a:t>
            </a:r>
            <a:endParaRPr lang="en-US" sz="155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chemeClr val="accent6">
                    <a:lumMod val="75000"/>
                  </a:schemeClr>
                </a:solidFill>
                <a:latin typeface="Bitter Medium" pitchFamily="34" charset="0"/>
                <a:ea typeface="Bitter Medium" pitchFamily="34" charset="-122"/>
                <a:cs typeface="Bitter Medium" pitchFamily="34" charset="-120"/>
              </a:rPr>
              <a:t>Thank You</a:t>
            </a:r>
            <a:endParaRPr lang="en-US" sz="4450" dirty="0">
              <a:solidFill>
                <a:schemeClr val="accent6">
                  <a:lumMod val="75000"/>
                </a:schemeClr>
              </a:solidFill>
            </a:endParaRPr>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Thank you for your time and attention. We believe this project holds significant potential for advancing plant disease detection and improving agricultural practices. We look forward to continued research and collaboration in this critical area.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5670590" cy="708779"/>
          </a:xfrm>
          <a:prstGeom prst="rect">
            <a:avLst/>
          </a:prstGeom>
          <a:noFill/>
          <a:ln/>
        </p:spPr>
        <p:txBody>
          <a:bodyPr wrap="none" lIns="0" tIns="0" rIns="0" bIns="0" rtlCol="0" anchor="t"/>
          <a:lstStyle/>
          <a:p>
            <a:pPr marL="0" indent="0">
              <a:lnSpc>
                <a:spcPts val="5550"/>
              </a:lnSpc>
              <a:buNone/>
            </a:pPr>
            <a:r>
              <a:rPr lang="en-US" sz="4450" kern="0" spc="-134" dirty="0">
                <a:solidFill>
                  <a:schemeClr val="accent6">
                    <a:lumMod val="75000"/>
                  </a:schemeClr>
                </a:solidFill>
                <a:latin typeface="Bitter Medium" pitchFamily="34" charset="0"/>
                <a:ea typeface="Bitter Medium" pitchFamily="34" charset="-122"/>
                <a:cs typeface="Bitter Medium" pitchFamily="34" charset="-120"/>
              </a:rPr>
              <a:t>Project Overview</a:t>
            </a:r>
            <a:endParaRPr lang="en-US" sz="4450" dirty="0">
              <a:solidFill>
                <a:schemeClr val="accent6">
                  <a:lumMod val="75000"/>
                </a:schemeClr>
              </a:solidFill>
            </a:endParaRPr>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chemeClr val="accent6">
                    <a:lumMod val="75000"/>
                  </a:schemeClr>
                </a:solidFill>
                <a:latin typeface="Bitter Medium" pitchFamily="34" charset="0"/>
                <a:ea typeface="Bitter Medium" pitchFamily="34" charset="-122"/>
                <a:cs typeface="Bitter Medium" pitchFamily="34" charset="-120"/>
              </a:rPr>
              <a:t>The Challenge</a:t>
            </a:r>
            <a:endParaRPr lang="en-US" sz="2200" dirty="0">
              <a:solidFill>
                <a:schemeClr val="accent6">
                  <a:lumMod val="75000"/>
                </a:schemeClr>
              </a:solidFill>
            </a:endParaRPr>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Detecting plant diseases early is crucial for preventing crop losses and ensuring agricultural productivity. Accurate identification allows timely intervention, preventing outbreaks and minimizing damage.</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chemeClr val="accent6">
                    <a:lumMod val="75000"/>
                  </a:schemeClr>
                </a:solidFill>
                <a:latin typeface="Bitter Medium" pitchFamily="34" charset="0"/>
                <a:ea typeface="Bitter Medium" pitchFamily="34" charset="-122"/>
                <a:cs typeface="Bitter Medium" pitchFamily="34" charset="-120"/>
              </a:rPr>
              <a:t>Our Solution</a:t>
            </a:r>
            <a:endParaRPr lang="en-US" sz="2200" dirty="0">
              <a:solidFill>
                <a:schemeClr val="accent6">
                  <a:lumMod val="75000"/>
                </a:schemeClr>
              </a:solidFill>
            </a:endParaRPr>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We utilize CNN image classification, a powerful technique for analyzing visual data. This approach enables the model to learn patterns and features from diseased apple images, leading to accurate disease identification.</a:t>
            </a:r>
            <a:endParaRPr lang="en-US" sz="1750" dirty="0"/>
          </a:p>
        </p:txBody>
      </p:sp>
      <p:pic>
        <p:nvPicPr>
          <p:cNvPr id="7" name="Picture 6">
            <a:extLst>
              <a:ext uri="{FF2B5EF4-FFF2-40B4-BE49-F238E27FC236}">
                <a16:creationId xmlns:a16="http://schemas.microsoft.com/office/drawing/2014/main" id="{AE444CC4-DE74-41FC-1C72-81521B6BB633}"/>
              </a:ext>
            </a:extLst>
          </p:cNvPr>
          <p:cNvPicPr>
            <a:picLocks noChangeAspect="1"/>
          </p:cNvPicPr>
          <p:nvPr/>
        </p:nvPicPr>
        <p:blipFill>
          <a:blip r:embed="rId3"/>
          <a:stretch>
            <a:fillRect/>
          </a:stretch>
        </p:blipFill>
        <p:spPr>
          <a:xfrm>
            <a:off x="228601" y="0"/>
            <a:ext cx="2133600" cy="20193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3303" y="721638"/>
            <a:ext cx="6767751" cy="636746"/>
          </a:xfrm>
          <a:prstGeom prst="rect">
            <a:avLst/>
          </a:prstGeom>
          <a:noFill/>
          <a:ln/>
        </p:spPr>
        <p:txBody>
          <a:bodyPr wrap="none" lIns="0" tIns="0" rIns="0" bIns="0" rtlCol="0" anchor="t"/>
          <a:lstStyle/>
          <a:p>
            <a:pPr marL="0" indent="0">
              <a:lnSpc>
                <a:spcPts val="5000"/>
              </a:lnSpc>
              <a:buNone/>
            </a:pPr>
            <a:r>
              <a:rPr lang="en-US" sz="4000" kern="0" spc="-120" dirty="0">
                <a:solidFill>
                  <a:schemeClr val="accent6">
                    <a:lumMod val="75000"/>
                  </a:schemeClr>
                </a:solidFill>
                <a:latin typeface="Bitter Medium" pitchFamily="34" charset="0"/>
                <a:ea typeface="Bitter Medium" pitchFamily="34" charset="-122"/>
                <a:cs typeface="Bitter Medium" pitchFamily="34" charset="-120"/>
              </a:rPr>
              <a:t>Project Structure and Modules</a:t>
            </a:r>
            <a:endParaRPr lang="en-US" sz="4000" dirty="0">
              <a:solidFill>
                <a:schemeClr val="accent6">
                  <a:lumMod val="75000"/>
                </a:schemeClr>
              </a:solidFill>
            </a:endParaRPr>
          </a:p>
        </p:txBody>
      </p:sp>
      <p:sp>
        <p:nvSpPr>
          <p:cNvPr id="4" name="Shape 1"/>
          <p:cNvSpPr/>
          <p:nvPr/>
        </p:nvSpPr>
        <p:spPr>
          <a:xfrm>
            <a:off x="713303" y="1664018"/>
            <a:ext cx="3756898" cy="3472339"/>
          </a:xfrm>
          <a:prstGeom prst="roundRect">
            <a:avLst>
              <a:gd name="adj" fmla="val 2465"/>
            </a:avLst>
          </a:prstGeom>
          <a:solidFill>
            <a:srgbClr val="FCE2CF"/>
          </a:solidFill>
          <a:ln w="7620">
            <a:solidFill>
              <a:srgbClr val="E2C8B5"/>
            </a:solidFill>
            <a:prstDash val="solid"/>
          </a:ln>
        </p:spPr>
      </p:sp>
      <p:sp>
        <p:nvSpPr>
          <p:cNvPr id="5" name="Text 2"/>
          <p:cNvSpPr/>
          <p:nvPr/>
        </p:nvSpPr>
        <p:spPr>
          <a:xfrm>
            <a:off x="924639" y="1875353"/>
            <a:ext cx="2547580" cy="318492"/>
          </a:xfrm>
          <a:prstGeom prst="rect">
            <a:avLst/>
          </a:prstGeom>
          <a:noFill/>
          <a:ln/>
        </p:spPr>
        <p:txBody>
          <a:bodyPr wrap="none" lIns="0" tIns="0" rIns="0" bIns="0" rtlCol="0" anchor="t"/>
          <a:lstStyle/>
          <a:p>
            <a:pPr marL="0" indent="0">
              <a:lnSpc>
                <a:spcPts val="2500"/>
              </a:lnSpc>
              <a:buNone/>
            </a:pPr>
            <a:r>
              <a:rPr lang="en-US" sz="2000" kern="0" spc="-60" dirty="0">
                <a:solidFill>
                  <a:schemeClr val="accent6">
                    <a:lumMod val="75000"/>
                  </a:schemeClr>
                </a:solidFill>
                <a:latin typeface="Bitter Medium" pitchFamily="34" charset="0"/>
                <a:ea typeface="Bitter Medium" pitchFamily="34" charset="-122"/>
                <a:cs typeface="Bitter Medium" pitchFamily="34" charset="-120"/>
              </a:rPr>
              <a:t>Preprocessing</a:t>
            </a:r>
            <a:endParaRPr lang="en-US" sz="2000" dirty="0">
              <a:solidFill>
                <a:schemeClr val="accent6">
                  <a:lumMod val="75000"/>
                </a:schemeClr>
              </a:solidFill>
            </a:endParaRPr>
          </a:p>
        </p:txBody>
      </p:sp>
      <p:sp>
        <p:nvSpPr>
          <p:cNvPr id="6" name="Text 3"/>
          <p:cNvSpPr/>
          <p:nvPr/>
        </p:nvSpPr>
        <p:spPr>
          <a:xfrm>
            <a:off x="924639" y="2316123"/>
            <a:ext cx="3334226" cy="2608898"/>
          </a:xfrm>
          <a:prstGeom prst="rect">
            <a:avLst/>
          </a:prstGeom>
          <a:noFill/>
          <a:ln/>
        </p:spPr>
        <p:txBody>
          <a:bodyPr wrap="square" lIns="0" tIns="0" rIns="0" bIns="0" rtlCol="0" anchor="t"/>
          <a:lstStyle/>
          <a:p>
            <a:pPr marL="0" indent="0">
              <a:lnSpc>
                <a:spcPts val="2550"/>
              </a:lnSpc>
              <a:buNone/>
            </a:pPr>
            <a:r>
              <a:rPr lang="en-US" sz="1600" kern="0" spc="-32" dirty="0">
                <a:solidFill>
                  <a:srgbClr val="2B2E3C"/>
                </a:solidFill>
                <a:latin typeface="Open Sans" pitchFamily="34" charset="0"/>
                <a:ea typeface="Open Sans" pitchFamily="34" charset="-122"/>
                <a:cs typeface="Open Sans" pitchFamily="34" charset="-120"/>
              </a:rPr>
              <a:t>The </a:t>
            </a:r>
            <a:r>
              <a:rPr lang="en-US" sz="1600" b="1" kern="0" spc="-32" dirty="0">
                <a:solidFill>
                  <a:srgbClr val="2B2E3C"/>
                </a:solidFill>
                <a:latin typeface="Open Sans" pitchFamily="34" charset="0"/>
                <a:ea typeface="Open Sans" pitchFamily="34" charset="-122"/>
                <a:cs typeface="Open Sans" pitchFamily="34" charset="-120"/>
              </a:rPr>
              <a:t>pre_processing.py</a:t>
            </a:r>
            <a:r>
              <a:rPr lang="en-US" sz="1600" kern="0" spc="-32" dirty="0">
                <a:solidFill>
                  <a:srgbClr val="2B2E3C"/>
                </a:solidFill>
                <a:latin typeface="Open Sans" pitchFamily="34" charset="0"/>
                <a:ea typeface="Open Sans" pitchFamily="34" charset="-122"/>
                <a:cs typeface="Open Sans" pitchFamily="34" charset="-120"/>
              </a:rPr>
              <a:t> module handles essential data preparation tasks. This includes loading and augmenting the dataset, then splitting it into training, validation, and test sets. Data normalization and transformations are applied to ensure optimal model performance.</a:t>
            </a:r>
            <a:endParaRPr lang="en-US" sz="1600" dirty="0"/>
          </a:p>
        </p:txBody>
      </p:sp>
      <p:sp>
        <p:nvSpPr>
          <p:cNvPr id="7" name="Shape 4"/>
          <p:cNvSpPr/>
          <p:nvPr/>
        </p:nvSpPr>
        <p:spPr>
          <a:xfrm>
            <a:off x="4673918" y="1664018"/>
            <a:ext cx="3756898" cy="3472339"/>
          </a:xfrm>
          <a:prstGeom prst="roundRect">
            <a:avLst>
              <a:gd name="adj" fmla="val 2465"/>
            </a:avLst>
          </a:prstGeom>
          <a:solidFill>
            <a:srgbClr val="FCE2CF"/>
          </a:solidFill>
          <a:ln w="7620">
            <a:solidFill>
              <a:srgbClr val="E2C8B5"/>
            </a:solidFill>
            <a:prstDash val="solid"/>
          </a:ln>
        </p:spPr>
      </p:sp>
      <p:sp>
        <p:nvSpPr>
          <p:cNvPr id="8" name="Text 5"/>
          <p:cNvSpPr/>
          <p:nvPr/>
        </p:nvSpPr>
        <p:spPr>
          <a:xfrm>
            <a:off x="4885253" y="1875353"/>
            <a:ext cx="2547580" cy="318492"/>
          </a:xfrm>
          <a:prstGeom prst="rect">
            <a:avLst/>
          </a:prstGeom>
          <a:noFill/>
          <a:ln/>
        </p:spPr>
        <p:txBody>
          <a:bodyPr wrap="none" lIns="0" tIns="0" rIns="0" bIns="0" rtlCol="0" anchor="t"/>
          <a:lstStyle/>
          <a:p>
            <a:pPr marL="0" indent="0">
              <a:lnSpc>
                <a:spcPts val="2500"/>
              </a:lnSpc>
              <a:buNone/>
            </a:pPr>
            <a:r>
              <a:rPr lang="en-US" sz="2000" kern="0" spc="-60" dirty="0">
                <a:solidFill>
                  <a:schemeClr val="accent6">
                    <a:lumMod val="75000"/>
                  </a:schemeClr>
                </a:solidFill>
                <a:latin typeface="Bitter Medium" pitchFamily="34" charset="0"/>
                <a:ea typeface="Bitter Medium" pitchFamily="34" charset="-122"/>
                <a:cs typeface="Bitter Medium" pitchFamily="34" charset="-120"/>
              </a:rPr>
              <a:t>Device Manager</a:t>
            </a:r>
            <a:endParaRPr lang="en-US" sz="2000" dirty="0">
              <a:solidFill>
                <a:schemeClr val="accent6">
                  <a:lumMod val="75000"/>
                </a:schemeClr>
              </a:solidFill>
            </a:endParaRPr>
          </a:p>
        </p:txBody>
      </p:sp>
      <p:sp>
        <p:nvSpPr>
          <p:cNvPr id="9" name="Text 6"/>
          <p:cNvSpPr/>
          <p:nvPr/>
        </p:nvSpPr>
        <p:spPr>
          <a:xfrm>
            <a:off x="4885253" y="2316123"/>
            <a:ext cx="3334226" cy="2282785"/>
          </a:xfrm>
          <a:prstGeom prst="rect">
            <a:avLst/>
          </a:prstGeom>
          <a:noFill/>
          <a:ln/>
        </p:spPr>
        <p:txBody>
          <a:bodyPr wrap="square" lIns="0" tIns="0" rIns="0" bIns="0" rtlCol="0" anchor="t"/>
          <a:lstStyle/>
          <a:p>
            <a:pPr marL="0" indent="0">
              <a:lnSpc>
                <a:spcPts val="2550"/>
              </a:lnSpc>
              <a:buNone/>
            </a:pPr>
            <a:r>
              <a:rPr lang="en-US" sz="1600" kern="0" spc="-32" dirty="0">
                <a:solidFill>
                  <a:srgbClr val="2B2E3C"/>
                </a:solidFill>
                <a:latin typeface="Open Sans" pitchFamily="34" charset="0"/>
                <a:ea typeface="Open Sans" pitchFamily="34" charset="-122"/>
                <a:cs typeface="Open Sans" pitchFamily="34" charset="-120"/>
              </a:rPr>
              <a:t>The </a:t>
            </a:r>
            <a:r>
              <a:rPr lang="en-US" sz="1600" b="1" kern="0" spc="-32" dirty="0">
                <a:solidFill>
                  <a:srgbClr val="2B2E3C"/>
                </a:solidFill>
                <a:latin typeface="Open Sans" pitchFamily="34" charset="0"/>
                <a:ea typeface="Open Sans" pitchFamily="34" charset="-122"/>
                <a:cs typeface="Open Sans" pitchFamily="34" charset="-120"/>
              </a:rPr>
              <a:t>device_manager.py</a:t>
            </a:r>
            <a:r>
              <a:rPr lang="en-US" sz="1600" kern="0" spc="-32" dirty="0">
                <a:solidFill>
                  <a:srgbClr val="2B2E3C"/>
                </a:solidFill>
                <a:latin typeface="Open Sans" pitchFamily="34" charset="0"/>
                <a:ea typeface="Open Sans" pitchFamily="34" charset="-122"/>
                <a:cs typeface="Open Sans" pitchFamily="34" charset="-120"/>
              </a:rPr>
              <a:t> module manages device selection, intelligently utilizing either the CPU or GPU for faster computation and training. It efficiently transfers data and models to the selected device, maximizing resource utilization.</a:t>
            </a:r>
            <a:endParaRPr lang="en-US" sz="1600" dirty="0"/>
          </a:p>
        </p:txBody>
      </p:sp>
      <p:sp>
        <p:nvSpPr>
          <p:cNvPr id="10" name="Shape 7"/>
          <p:cNvSpPr/>
          <p:nvPr/>
        </p:nvSpPr>
        <p:spPr>
          <a:xfrm>
            <a:off x="713303" y="5340072"/>
            <a:ext cx="7717393" cy="2167890"/>
          </a:xfrm>
          <a:prstGeom prst="roundRect">
            <a:avLst>
              <a:gd name="adj" fmla="val 3949"/>
            </a:avLst>
          </a:prstGeom>
          <a:solidFill>
            <a:srgbClr val="FCE2CF"/>
          </a:solidFill>
          <a:ln w="7620">
            <a:solidFill>
              <a:srgbClr val="E2C8B5"/>
            </a:solidFill>
            <a:prstDash val="solid"/>
          </a:ln>
        </p:spPr>
      </p:sp>
      <p:sp>
        <p:nvSpPr>
          <p:cNvPr id="11" name="Text 8"/>
          <p:cNvSpPr/>
          <p:nvPr/>
        </p:nvSpPr>
        <p:spPr>
          <a:xfrm>
            <a:off x="924639" y="5551408"/>
            <a:ext cx="2669738" cy="318492"/>
          </a:xfrm>
          <a:prstGeom prst="rect">
            <a:avLst/>
          </a:prstGeom>
          <a:noFill/>
          <a:ln/>
        </p:spPr>
        <p:txBody>
          <a:bodyPr wrap="none" lIns="0" tIns="0" rIns="0" bIns="0" rtlCol="0" anchor="t"/>
          <a:lstStyle/>
          <a:p>
            <a:pPr marL="0" indent="0">
              <a:lnSpc>
                <a:spcPts val="2500"/>
              </a:lnSpc>
              <a:buNone/>
            </a:pPr>
            <a:r>
              <a:rPr lang="en-US" sz="2000" kern="0" spc="-60" dirty="0">
                <a:solidFill>
                  <a:schemeClr val="accent6">
                    <a:lumMod val="75000"/>
                  </a:schemeClr>
                </a:solidFill>
                <a:latin typeface="Bitter Medium" pitchFamily="34" charset="0"/>
                <a:ea typeface="Bitter Medium" pitchFamily="34" charset="-122"/>
                <a:cs typeface="Bitter Medium" pitchFamily="34" charset="-120"/>
              </a:rPr>
              <a:t>Training and Evaluation</a:t>
            </a:r>
            <a:endParaRPr lang="en-US" sz="2000" dirty="0">
              <a:solidFill>
                <a:schemeClr val="accent6">
                  <a:lumMod val="75000"/>
                </a:schemeClr>
              </a:solidFill>
            </a:endParaRPr>
          </a:p>
        </p:txBody>
      </p:sp>
      <p:sp>
        <p:nvSpPr>
          <p:cNvPr id="12" name="Text 9"/>
          <p:cNvSpPr/>
          <p:nvPr/>
        </p:nvSpPr>
        <p:spPr>
          <a:xfrm>
            <a:off x="924639" y="5992178"/>
            <a:ext cx="7294721" cy="1304449"/>
          </a:xfrm>
          <a:prstGeom prst="rect">
            <a:avLst/>
          </a:prstGeom>
          <a:noFill/>
          <a:ln/>
        </p:spPr>
        <p:txBody>
          <a:bodyPr wrap="square" lIns="0" tIns="0" rIns="0" bIns="0" rtlCol="0" anchor="t"/>
          <a:lstStyle/>
          <a:p>
            <a:pPr marL="0" indent="0">
              <a:lnSpc>
                <a:spcPts val="2550"/>
              </a:lnSpc>
              <a:buNone/>
            </a:pPr>
            <a:r>
              <a:rPr lang="en-US" sz="1600" kern="0" spc="-32" dirty="0">
                <a:solidFill>
                  <a:srgbClr val="2B2E3C"/>
                </a:solidFill>
                <a:latin typeface="Open Sans" pitchFamily="34" charset="0"/>
                <a:ea typeface="Open Sans" pitchFamily="34" charset="-122"/>
                <a:cs typeface="Open Sans" pitchFamily="34" charset="-120"/>
              </a:rPr>
              <a:t>The </a:t>
            </a:r>
            <a:r>
              <a:rPr lang="en-US" sz="1600" b="1" kern="0" spc="-32" dirty="0">
                <a:solidFill>
                  <a:srgbClr val="2B2E3C"/>
                </a:solidFill>
                <a:latin typeface="Open Sans" pitchFamily="34" charset="0"/>
                <a:ea typeface="Open Sans" pitchFamily="34" charset="-122"/>
                <a:cs typeface="Open Sans" pitchFamily="34" charset="-120"/>
              </a:rPr>
              <a:t>Training_evaluation.py</a:t>
            </a:r>
            <a:r>
              <a:rPr lang="en-US" sz="1600" kern="0" spc="-32" dirty="0">
                <a:solidFill>
                  <a:srgbClr val="2B2E3C"/>
                </a:solidFill>
                <a:latin typeface="Open Sans" pitchFamily="34" charset="0"/>
                <a:ea typeface="Open Sans" pitchFamily="34" charset="-122"/>
                <a:cs typeface="Open Sans" pitchFamily="34" charset="-120"/>
              </a:rPr>
              <a:t> module contains functions for training the CNN model (</a:t>
            </a:r>
            <a:r>
              <a:rPr lang="en-US" sz="1600" b="1" kern="0" spc="-32" dirty="0">
                <a:solidFill>
                  <a:srgbClr val="2B2E3C"/>
                </a:solidFill>
                <a:latin typeface="Open Sans" pitchFamily="34" charset="0"/>
                <a:ea typeface="Open Sans" pitchFamily="34" charset="-122"/>
                <a:cs typeface="Open Sans" pitchFamily="34" charset="-120"/>
              </a:rPr>
              <a:t>fit</a:t>
            </a:r>
            <a:r>
              <a:rPr lang="en-US" sz="1600" kern="0" spc="-32" dirty="0">
                <a:solidFill>
                  <a:srgbClr val="2B2E3C"/>
                </a:solidFill>
                <a:latin typeface="Open Sans" pitchFamily="34" charset="0"/>
                <a:ea typeface="Open Sans" pitchFamily="34" charset="-122"/>
                <a:cs typeface="Open Sans" pitchFamily="34" charset="-120"/>
              </a:rPr>
              <a:t>) and evaluating its performance (</a:t>
            </a:r>
            <a:r>
              <a:rPr lang="en-US" sz="1600" b="1" kern="0" spc="-32" dirty="0">
                <a:solidFill>
                  <a:srgbClr val="2B2E3C"/>
                </a:solidFill>
                <a:latin typeface="Open Sans" pitchFamily="34" charset="0"/>
                <a:ea typeface="Open Sans" pitchFamily="34" charset="-122"/>
                <a:cs typeface="Open Sans" pitchFamily="34" charset="-120"/>
              </a:rPr>
              <a:t>evaluate</a:t>
            </a:r>
            <a:r>
              <a:rPr lang="en-US" sz="1600" kern="0" spc="-32" dirty="0">
                <a:solidFill>
                  <a:srgbClr val="2B2E3C"/>
                </a:solidFill>
                <a:latin typeface="Open Sans" pitchFamily="34" charset="0"/>
                <a:ea typeface="Open Sans" pitchFamily="34" charset="-122"/>
                <a:cs typeface="Open Sans" pitchFamily="34" charset="-120"/>
              </a:rPr>
              <a:t>). Training involves iteratively feeding the model with data, while evaluation measures its accuracy and loss on validation data.</a:t>
            </a:r>
            <a:endParaRPr lang="en-US" sz="1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89" y="2177058"/>
            <a:ext cx="11770743" cy="708779"/>
          </a:xfrm>
          <a:prstGeom prst="rect">
            <a:avLst/>
          </a:prstGeom>
          <a:noFill/>
          <a:ln/>
        </p:spPr>
        <p:txBody>
          <a:bodyPr wrap="none" lIns="0" tIns="0" rIns="0" bIns="0" rtlCol="0" anchor="t"/>
          <a:lstStyle/>
          <a:p>
            <a:pPr marL="0" indent="0">
              <a:lnSpc>
                <a:spcPts val="5550"/>
              </a:lnSpc>
              <a:buNone/>
            </a:pPr>
            <a:r>
              <a:rPr lang="en-US" sz="4450" kern="0" spc="-134" dirty="0">
                <a:solidFill>
                  <a:schemeClr val="accent6">
                    <a:lumMod val="75000"/>
                  </a:schemeClr>
                </a:solidFill>
                <a:latin typeface="Bitter Medium" pitchFamily="34" charset="0"/>
                <a:ea typeface="Bitter Medium" pitchFamily="34" charset="-122"/>
                <a:cs typeface="Bitter Medium" pitchFamily="34" charset="-120"/>
              </a:rPr>
              <a:t>Key Functions: Preprocessing and CNN Model</a:t>
            </a:r>
            <a:endParaRPr lang="en-US" sz="4450" dirty="0">
              <a:solidFill>
                <a:schemeClr val="accent6">
                  <a:lumMod val="75000"/>
                </a:schemeClr>
              </a:solidFill>
            </a:endParaRPr>
          </a:p>
        </p:txBody>
      </p:sp>
      <p:sp>
        <p:nvSpPr>
          <p:cNvPr id="3" name="Text 1"/>
          <p:cNvSpPr/>
          <p:nvPr/>
        </p:nvSpPr>
        <p:spPr>
          <a:xfrm>
            <a:off x="793790" y="3452813"/>
            <a:ext cx="3910370" cy="354330"/>
          </a:xfrm>
          <a:prstGeom prst="rect">
            <a:avLst/>
          </a:prstGeom>
          <a:noFill/>
          <a:ln/>
        </p:spPr>
        <p:txBody>
          <a:bodyPr wrap="none" lIns="0" tIns="0" rIns="0" bIns="0" rtlCol="0" anchor="t"/>
          <a:lstStyle/>
          <a:p>
            <a:pPr marL="0" indent="0">
              <a:lnSpc>
                <a:spcPts val="2750"/>
              </a:lnSpc>
              <a:buNone/>
            </a:pPr>
            <a:r>
              <a:rPr lang="en-US" sz="2200" kern="0" spc="-67" dirty="0">
                <a:solidFill>
                  <a:schemeClr val="accent6">
                    <a:lumMod val="75000"/>
                  </a:schemeClr>
                </a:solidFill>
                <a:latin typeface="Bitter Medium" pitchFamily="34" charset="0"/>
                <a:ea typeface="Bitter Medium" pitchFamily="34" charset="-122"/>
                <a:cs typeface="Bitter Medium" pitchFamily="34" charset="-120"/>
              </a:rPr>
              <a:t>Preprocessing (pre_processing)</a:t>
            </a:r>
            <a:endParaRPr lang="en-US" sz="2200" dirty="0">
              <a:solidFill>
                <a:schemeClr val="accent6">
                  <a:lumMod val="75000"/>
                </a:schemeClr>
              </a:solidFill>
            </a:endParaRPr>
          </a:p>
        </p:txBody>
      </p:sp>
      <p:sp>
        <p:nvSpPr>
          <p:cNvPr id="4" name="Text 2"/>
          <p:cNvSpPr/>
          <p:nvPr/>
        </p:nvSpPr>
        <p:spPr>
          <a:xfrm>
            <a:off x="793790" y="4033957"/>
            <a:ext cx="6244709"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This function serves as the foundation for preparing the dataset for training. It loads images, splits the dataset, and applies transformations such as resizing and normalization, enhancing the model's ability to learn meaningful patterns from the data.</a:t>
            </a:r>
            <a:endParaRPr lang="en-US" sz="1750" dirty="0"/>
          </a:p>
        </p:txBody>
      </p:sp>
      <p:sp>
        <p:nvSpPr>
          <p:cNvPr id="5" name="Text 3"/>
          <p:cNvSpPr/>
          <p:nvPr/>
        </p:nvSpPr>
        <p:spPr>
          <a:xfrm>
            <a:off x="7599521" y="3452813"/>
            <a:ext cx="2910959" cy="354330"/>
          </a:xfrm>
          <a:prstGeom prst="rect">
            <a:avLst/>
          </a:prstGeom>
          <a:noFill/>
          <a:ln/>
        </p:spPr>
        <p:txBody>
          <a:bodyPr wrap="none" lIns="0" tIns="0" rIns="0" bIns="0" rtlCol="0" anchor="t"/>
          <a:lstStyle/>
          <a:p>
            <a:pPr marL="0" indent="0">
              <a:lnSpc>
                <a:spcPts val="2750"/>
              </a:lnSpc>
              <a:buNone/>
            </a:pPr>
            <a:r>
              <a:rPr lang="en-US" sz="2200" kern="0" spc="-67" dirty="0">
                <a:solidFill>
                  <a:schemeClr val="accent6">
                    <a:lumMod val="75000"/>
                  </a:schemeClr>
                </a:solidFill>
                <a:latin typeface="Bitter Medium" pitchFamily="34" charset="0"/>
                <a:ea typeface="Bitter Medium" pitchFamily="34" charset="-122"/>
                <a:cs typeface="Bitter Medium" pitchFamily="34" charset="-120"/>
              </a:rPr>
              <a:t>CNN Model (CnnModel)</a:t>
            </a:r>
            <a:endParaRPr lang="en-US" sz="2200" dirty="0">
              <a:solidFill>
                <a:schemeClr val="accent6">
                  <a:lumMod val="75000"/>
                </a:schemeClr>
              </a:solidFill>
            </a:endParaRPr>
          </a:p>
        </p:txBody>
      </p:sp>
      <p:sp>
        <p:nvSpPr>
          <p:cNvPr id="6" name="Text 4"/>
          <p:cNvSpPr/>
          <p:nvPr/>
        </p:nvSpPr>
        <p:spPr>
          <a:xfrm>
            <a:off x="7599521" y="4033957"/>
            <a:ext cx="6244709"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B2E3C"/>
                </a:solidFill>
                <a:latin typeface="Open Sans" pitchFamily="34" charset="0"/>
                <a:ea typeface="Open Sans" pitchFamily="34" charset="-122"/>
                <a:cs typeface="Open Sans" pitchFamily="34" charset="-120"/>
              </a:rPr>
              <a:t>The CNN model is designed specifically for image classification. Its architecture comprises convolutional layers, pooling layers, activation functions, and fully connected layers, working together to extract relevant features from the image data and make accurate predictions.</a:t>
            </a:r>
            <a:endParaRPr lang="en-US" sz="1750" dirty="0"/>
          </a:p>
        </p:txBody>
      </p:sp>
      <p:pic>
        <p:nvPicPr>
          <p:cNvPr id="7" name="Picture 6">
            <a:extLst>
              <a:ext uri="{FF2B5EF4-FFF2-40B4-BE49-F238E27FC236}">
                <a16:creationId xmlns:a16="http://schemas.microsoft.com/office/drawing/2014/main" id="{AE444CC4-DE74-41FC-1C72-81521B6BB633}"/>
              </a:ext>
            </a:extLst>
          </p:cNvPr>
          <p:cNvPicPr>
            <a:picLocks noChangeAspect="1"/>
          </p:cNvPicPr>
          <p:nvPr/>
        </p:nvPicPr>
        <p:blipFill>
          <a:blip r:embed="rId3"/>
          <a:stretch>
            <a:fillRect/>
          </a:stretch>
        </p:blipFill>
        <p:spPr>
          <a:xfrm>
            <a:off x="228601" y="0"/>
            <a:ext cx="2133600" cy="184008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9852" y="729139"/>
            <a:ext cx="7704296" cy="1285399"/>
          </a:xfrm>
          <a:prstGeom prst="rect">
            <a:avLst/>
          </a:prstGeom>
          <a:noFill/>
          <a:ln/>
        </p:spPr>
        <p:txBody>
          <a:bodyPr wrap="square" lIns="0" tIns="0" rIns="0" bIns="0" rtlCol="0" anchor="t"/>
          <a:lstStyle/>
          <a:p>
            <a:pPr marL="0" indent="0">
              <a:lnSpc>
                <a:spcPts val="5050"/>
              </a:lnSpc>
              <a:buNone/>
            </a:pPr>
            <a:r>
              <a:rPr lang="en-US" sz="4000" kern="0" spc="-121" dirty="0">
                <a:solidFill>
                  <a:schemeClr val="accent6">
                    <a:lumMod val="75000"/>
                  </a:schemeClr>
                </a:solidFill>
                <a:latin typeface="Bitter Medium" pitchFamily="34" charset="0"/>
                <a:ea typeface="Bitter Medium" pitchFamily="34" charset="-122"/>
                <a:cs typeface="Bitter Medium" pitchFamily="34" charset="-120"/>
              </a:rPr>
              <a:t>Training, Evaluation, and Visualization</a:t>
            </a:r>
            <a:endParaRPr lang="en-US" sz="4000" dirty="0">
              <a:solidFill>
                <a:schemeClr val="accent6">
                  <a:lumMod val="75000"/>
                </a:schemeClr>
              </a:solidFill>
            </a:endParaRPr>
          </a:p>
        </p:txBody>
      </p:sp>
      <p:sp>
        <p:nvSpPr>
          <p:cNvPr id="4" name="Shape 1"/>
          <p:cNvSpPr/>
          <p:nvPr/>
        </p:nvSpPr>
        <p:spPr>
          <a:xfrm>
            <a:off x="719852" y="2554367"/>
            <a:ext cx="462796" cy="462796"/>
          </a:xfrm>
          <a:prstGeom prst="roundRect">
            <a:avLst>
              <a:gd name="adj" fmla="val 18667"/>
            </a:avLst>
          </a:prstGeom>
          <a:solidFill>
            <a:srgbClr val="FCE2CF"/>
          </a:solidFill>
          <a:ln w="7620">
            <a:solidFill>
              <a:srgbClr val="E2C8B5"/>
            </a:solidFill>
            <a:prstDash val="solid"/>
          </a:ln>
        </p:spPr>
      </p:sp>
      <p:sp>
        <p:nvSpPr>
          <p:cNvPr id="5" name="Text 2"/>
          <p:cNvSpPr/>
          <p:nvPr/>
        </p:nvSpPr>
        <p:spPr>
          <a:xfrm>
            <a:off x="891778" y="2631519"/>
            <a:ext cx="118824" cy="308491"/>
          </a:xfrm>
          <a:prstGeom prst="rect">
            <a:avLst/>
          </a:prstGeom>
          <a:noFill/>
          <a:ln/>
        </p:spPr>
        <p:txBody>
          <a:bodyPr wrap="none" lIns="0" tIns="0" rIns="0" bIns="0" rtlCol="0" anchor="t"/>
          <a:lstStyle/>
          <a:p>
            <a:pPr marL="0" indent="0" algn="ctr">
              <a:lnSpc>
                <a:spcPts val="2400"/>
              </a:lnSpc>
              <a:buNone/>
            </a:pPr>
            <a:r>
              <a:rPr lang="en-US" sz="2400" kern="0" spc="-73" dirty="0">
                <a:solidFill>
                  <a:srgbClr val="2B2E3C"/>
                </a:solidFill>
                <a:latin typeface="Bitter Medium" pitchFamily="34" charset="0"/>
                <a:ea typeface="Bitter Medium" pitchFamily="34" charset="-122"/>
                <a:cs typeface="Bitter Medium" pitchFamily="34" charset="-120"/>
              </a:rPr>
              <a:t>1</a:t>
            </a:r>
            <a:endParaRPr lang="en-US" sz="2400" dirty="0"/>
          </a:p>
        </p:txBody>
      </p:sp>
      <p:sp>
        <p:nvSpPr>
          <p:cNvPr id="6" name="Text 3"/>
          <p:cNvSpPr/>
          <p:nvPr/>
        </p:nvSpPr>
        <p:spPr>
          <a:xfrm>
            <a:off x="1388269" y="2554367"/>
            <a:ext cx="2571036" cy="321231"/>
          </a:xfrm>
          <a:prstGeom prst="rect">
            <a:avLst/>
          </a:prstGeom>
          <a:noFill/>
          <a:ln/>
        </p:spPr>
        <p:txBody>
          <a:bodyPr wrap="none" lIns="0" tIns="0" rIns="0" bIns="0" rtlCol="0" anchor="t"/>
          <a:lstStyle/>
          <a:p>
            <a:pPr marL="0" indent="0">
              <a:lnSpc>
                <a:spcPts val="2500"/>
              </a:lnSpc>
              <a:buNone/>
            </a:pPr>
            <a:r>
              <a:rPr lang="en-US" sz="2000" kern="0" spc="-61" dirty="0">
                <a:solidFill>
                  <a:schemeClr val="accent6">
                    <a:lumMod val="75000"/>
                  </a:schemeClr>
                </a:solidFill>
                <a:latin typeface="Bitter Medium" pitchFamily="34" charset="0"/>
                <a:ea typeface="Bitter Medium" pitchFamily="34" charset="-122"/>
                <a:cs typeface="Bitter Medium" pitchFamily="34" charset="-120"/>
              </a:rPr>
              <a:t>Training</a:t>
            </a:r>
            <a:endParaRPr lang="en-US" sz="2000" dirty="0">
              <a:solidFill>
                <a:schemeClr val="accent6">
                  <a:lumMod val="75000"/>
                </a:schemeClr>
              </a:solidFill>
            </a:endParaRPr>
          </a:p>
        </p:txBody>
      </p:sp>
      <p:sp>
        <p:nvSpPr>
          <p:cNvPr id="7" name="Text 4"/>
          <p:cNvSpPr/>
          <p:nvPr/>
        </p:nvSpPr>
        <p:spPr>
          <a:xfrm>
            <a:off x="1388269" y="2998946"/>
            <a:ext cx="3080980" cy="2632710"/>
          </a:xfrm>
          <a:prstGeom prst="rect">
            <a:avLst/>
          </a:prstGeom>
          <a:noFill/>
          <a:ln/>
        </p:spPr>
        <p:txBody>
          <a:bodyPr wrap="square" lIns="0" tIns="0" rIns="0" bIns="0" rtlCol="0" anchor="t"/>
          <a:lstStyle/>
          <a:p>
            <a:pPr marL="0" indent="0">
              <a:lnSpc>
                <a:spcPts val="2550"/>
              </a:lnSpc>
              <a:buNone/>
            </a:pPr>
            <a:r>
              <a:rPr lang="en-US" sz="1600" kern="0" spc="-32" dirty="0">
                <a:solidFill>
                  <a:srgbClr val="2B2E3C"/>
                </a:solidFill>
                <a:latin typeface="Open Sans" pitchFamily="34" charset="0"/>
                <a:ea typeface="Open Sans" pitchFamily="34" charset="-122"/>
                <a:cs typeface="Open Sans" pitchFamily="34" charset="-120"/>
              </a:rPr>
              <a:t>The </a:t>
            </a:r>
            <a:r>
              <a:rPr lang="en-US" sz="1600" b="1" kern="0" spc="-32" dirty="0">
                <a:solidFill>
                  <a:srgbClr val="2B2E3C"/>
                </a:solidFill>
                <a:latin typeface="Open Sans" pitchFamily="34" charset="0"/>
                <a:ea typeface="Open Sans" pitchFamily="34" charset="-122"/>
                <a:cs typeface="Open Sans" pitchFamily="34" charset="-120"/>
              </a:rPr>
              <a:t>fit</a:t>
            </a:r>
            <a:r>
              <a:rPr lang="en-US" sz="1600" kern="0" spc="-32" dirty="0">
                <a:solidFill>
                  <a:srgbClr val="2B2E3C"/>
                </a:solidFill>
                <a:latin typeface="Open Sans" pitchFamily="34" charset="0"/>
                <a:ea typeface="Open Sans" pitchFamily="34" charset="-122"/>
                <a:cs typeface="Open Sans" pitchFamily="34" charset="-120"/>
              </a:rPr>
              <a:t> function trains the CNN model by iteratively feeding it with training data and adjusting its parameters to minimize the error. This process involves calculating the loss, updating the model's weights, and optimizing its performance.</a:t>
            </a:r>
            <a:endParaRPr lang="en-US" sz="1600" dirty="0"/>
          </a:p>
        </p:txBody>
      </p:sp>
      <p:sp>
        <p:nvSpPr>
          <p:cNvPr id="8" name="Shape 5"/>
          <p:cNvSpPr/>
          <p:nvPr/>
        </p:nvSpPr>
        <p:spPr>
          <a:xfrm>
            <a:off x="4674870" y="2554367"/>
            <a:ext cx="462796" cy="462796"/>
          </a:xfrm>
          <a:prstGeom prst="roundRect">
            <a:avLst>
              <a:gd name="adj" fmla="val 18667"/>
            </a:avLst>
          </a:prstGeom>
          <a:solidFill>
            <a:srgbClr val="FCE2CF"/>
          </a:solidFill>
          <a:ln w="7620">
            <a:solidFill>
              <a:srgbClr val="E2C8B5"/>
            </a:solidFill>
            <a:prstDash val="solid"/>
          </a:ln>
        </p:spPr>
      </p:sp>
      <p:sp>
        <p:nvSpPr>
          <p:cNvPr id="9" name="Text 6"/>
          <p:cNvSpPr/>
          <p:nvPr/>
        </p:nvSpPr>
        <p:spPr>
          <a:xfrm>
            <a:off x="4826079" y="2631519"/>
            <a:ext cx="160377" cy="308491"/>
          </a:xfrm>
          <a:prstGeom prst="rect">
            <a:avLst/>
          </a:prstGeom>
          <a:noFill/>
          <a:ln/>
        </p:spPr>
        <p:txBody>
          <a:bodyPr wrap="none" lIns="0" tIns="0" rIns="0" bIns="0" rtlCol="0" anchor="t"/>
          <a:lstStyle/>
          <a:p>
            <a:pPr marL="0" indent="0" algn="ctr">
              <a:lnSpc>
                <a:spcPts val="2400"/>
              </a:lnSpc>
              <a:buNone/>
            </a:pPr>
            <a:r>
              <a:rPr lang="en-US" sz="2400" kern="0" spc="-73" dirty="0">
                <a:solidFill>
                  <a:srgbClr val="2B2E3C"/>
                </a:solidFill>
                <a:latin typeface="Bitter Medium" pitchFamily="34" charset="0"/>
                <a:ea typeface="Bitter Medium" pitchFamily="34" charset="-122"/>
                <a:cs typeface="Bitter Medium" pitchFamily="34" charset="-120"/>
              </a:rPr>
              <a:t>2</a:t>
            </a:r>
            <a:endParaRPr lang="en-US" sz="2400" dirty="0"/>
          </a:p>
        </p:txBody>
      </p:sp>
      <p:sp>
        <p:nvSpPr>
          <p:cNvPr id="10" name="Text 7"/>
          <p:cNvSpPr/>
          <p:nvPr/>
        </p:nvSpPr>
        <p:spPr>
          <a:xfrm>
            <a:off x="5343287" y="2554367"/>
            <a:ext cx="2571036" cy="321231"/>
          </a:xfrm>
          <a:prstGeom prst="rect">
            <a:avLst/>
          </a:prstGeom>
          <a:noFill/>
          <a:ln/>
        </p:spPr>
        <p:txBody>
          <a:bodyPr wrap="none" lIns="0" tIns="0" rIns="0" bIns="0" rtlCol="0" anchor="t"/>
          <a:lstStyle/>
          <a:p>
            <a:pPr marL="0" indent="0">
              <a:lnSpc>
                <a:spcPts val="2500"/>
              </a:lnSpc>
              <a:buNone/>
            </a:pPr>
            <a:r>
              <a:rPr lang="en-US" sz="2000" kern="0" spc="-61" dirty="0">
                <a:solidFill>
                  <a:schemeClr val="accent6">
                    <a:lumMod val="75000"/>
                  </a:schemeClr>
                </a:solidFill>
                <a:latin typeface="Bitter Medium" pitchFamily="34" charset="0"/>
                <a:ea typeface="Bitter Medium" pitchFamily="34" charset="-122"/>
                <a:cs typeface="Bitter Medium" pitchFamily="34" charset="-120"/>
              </a:rPr>
              <a:t>Evaluation</a:t>
            </a:r>
            <a:endParaRPr lang="en-US" sz="2000" dirty="0">
              <a:solidFill>
                <a:schemeClr val="accent6">
                  <a:lumMod val="75000"/>
                </a:schemeClr>
              </a:solidFill>
            </a:endParaRPr>
          </a:p>
        </p:txBody>
      </p:sp>
      <p:sp>
        <p:nvSpPr>
          <p:cNvPr id="11" name="Text 8"/>
          <p:cNvSpPr/>
          <p:nvPr/>
        </p:nvSpPr>
        <p:spPr>
          <a:xfrm>
            <a:off x="5343287" y="2998946"/>
            <a:ext cx="3080980" cy="2303621"/>
          </a:xfrm>
          <a:prstGeom prst="rect">
            <a:avLst/>
          </a:prstGeom>
          <a:noFill/>
          <a:ln/>
        </p:spPr>
        <p:txBody>
          <a:bodyPr wrap="square" lIns="0" tIns="0" rIns="0" bIns="0" rtlCol="0" anchor="t"/>
          <a:lstStyle/>
          <a:p>
            <a:pPr marL="0" indent="0">
              <a:lnSpc>
                <a:spcPts val="2550"/>
              </a:lnSpc>
              <a:buNone/>
            </a:pPr>
            <a:r>
              <a:rPr lang="en-US" sz="1600" kern="0" spc="-32" dirty="0">
                <a:solidFill>
                  <a:srgbClr val="2B2E3C"/>
                </a:solidFill>
                <a:latin typeface="Open Sans" pitchFamily="34" charset="0"/>
                <a:ea typeface="Open Sans" pitchFamily="34" charset="-122"/>
                <a:cs typeface="Open Sans" pitchFamily="34" charset="-120"/>
              </a:rPr>
              <a:t>The </a:t>
            </a:r>
            <a:r>
              <a:rPr lang="en-US" sz="1600" b="1" kern="0" spc="-32" dirty="0">
                <a:solidFill>
                  <a:srgbClr val="2B2E3C"/>
                </a:solidFill>
                <a:latin typeface="Open Sans" pitchFamily="34" charset="0"/>
                <a:ea typeface="Open Sans" pitchFamily="34" charset="-122"/>
                <a:cs typeface="Open Sans" pitchFamily="34" charset="-120"/>
              </a:rPr>
              <a:t>evaluate</a:t>
            </a:r>
            <a:r>
              <a:rPr lang="en-US" sz="1600" kern="0" spc="-32" dirty="0">
                <a:solidFill>
                  <a:srgbClr val="2B2E3C"/>
                </a:solidFill>
                <a:latin typeface="Open Sans" pitchFamily="34" charset="0"/>
                <a:ea typeface="Open Sans" pitchFamily="34" charset="-122"/>
                <a:cs typeface="Open Sans" pitchFamily="34" charset="-120"/>
              </a:rPr>
              <a:t> function assesses the model's performance on validation data. It measures the accuracy and loss of the model, providing valuable insights into its ability to generalize to unseen data.</a:t>
            </a:r>
            <a:endParaRPr lang="en-US" sz="1600" dirty="0"/>
          </a:p>
        </p:txBody>
      </p:sp>
      <p:sp>
        <p:nvSpPr>
          <p:cNvPr id="12" name="Shape 9"/>
          <p:cNvSpPr/>
          <p:nvPr/>
        </p:nvSpPr>
        <p:spPr>
          <a:xfrm>
            <a:off x="719852" y="6068616"/>
            <a:ext cx="462796" cy="462796"/>
          </a:xfrm>
          <a:prstGeom prst="roundRect">
            <a:avLst>
              <a:gd name="adj" fmla="val 18667"/>
            </a:avLst>
          </a:prstGeom>
          <a:solidFill>
            <a:srgbClr val="FCE2CF"/>
          </a:solidFill>
          <a:ln w="7620">
            <a:solidFill>
              <a:srgbClr val="E2C8B5"/>
            </a:solidFill>
            <a:prstDash val="solid"/>
          </a:ln>
        </p:spPr>
      </p:sp>
      <p:sp>
        <p:nvSpPr>
          <p:cNvPr id="13" name="Text 10"/>
          <p:cNvSpPr/>
          <p:nvPr/>
        </p:nvSpPr>
        <p:spPr>
          <a:xfrm>
            <a:off x="867608" y="6145768"/>
            <a:ext cx="167164" cy="308491"/>
          </a:xfrm>
          <a:prstGeom prst="rect">
            <a:avLst/>
          </a:prstGeom>
          <a:noFill/>
          <a:ln/>
        </p:spPr>
        <p:txBody>
          <a:bodyPr wrap="none" lIns="0" tIns="0" rIns="0" bIns="0" rtlCol="0" anchor="t"/>
          <a:lstStyle/>
          <a:p>
            <a:pPr marL="0" indent="0" algn="ctr">
              <a:lnSpc>
                <a:spcPts val="2400"/>
              </a:lnSpc>
              <a:buNone/>
            </a:pPr>
            <a:r>
              <a:rPr lang="en-US" sz="2400" kern="0" spc="-73" dirty="0">
                <a:solidFill>
                  <a:srgbClr val="2B2E3C"/>
                </a:solidFill>
                <a:latin typeface="Bitter Medium" pitchFamily="34" charset="0"/>
                <a:ea typeface="Bitter Medium" pitchFamily="34" charset="-122"/>
                <a:cs typeface="Bitter Medium" pitchFamily="34" charset="-120"/>
              </a:rPr>
              <a:t>3</a:t>
            </a:r>
            <a:endParaRPr lang="en-US" sz="2400" dirty="0"/>
          </a:p>
        </p:txBody>
      </p:sp>
      <p:sp>
        <p:nvSpPr>
          <p:cNvPr id="14" name="Text 11"/>
          <p:cNvSpPr/>
          <p:nvPr/>
        </p:nvSpPr>
        <p:spPr>
          <a:xfrm>
            <a:off x="1388269" y="6068616"/>
            <a:ext cx="2571036" cy="321231"/>
          </a:xfrm>
          <a:prstGeom prst="rect">
            <a:avLst/>
          </a:prstGeom>
          <a:noFill/>
          <a:ln/>
        </p:spPr>
        <p:txBody>
          <a:bodyPr wrap="none" lIns="0" tIns="0" rIns="0" bIns="0" rtlCol="0" anchor="t"/>
          <a:lstStyle/>
          <a:p>
            <a:pPr marL="0" indent="0">
              <a:lnSpc>
                <a:spcPts val="2500"/>
              </a:lnSpc>
              <a:buNone/>
            </a:pPr>
            <a:r>
              <a:rPr lang="en-US" sz="2000" kern="0" spc="-61" dirty="0">
                <a:solidFill>
                  <a:schemeClr val="accent6">
                    <a:lumMod val="75000"/>
                  </a:schemeClr>
                </a:solidFill>
                <a:latin typeface="Bitter Medium" pitchFamily="34" charset="0"/>
                <a:ea typeface="Bitter Medium" pitchFamily="34" charset="-122"/>
                <a:cs typeface="Bitter Medium" pitchFamily="34" charset="-120"/>
              </a:rPr>
              <a:t>Visualization</a:t>
            </a:r>
            <a:endParaRPr lang="en-US" sz="2000" dirty="0">
              <a:solidFill>
                <a:schemeClr val="accent6">
                  <a:lumMod val="75000"/>
                </a:schemeClr>
              </a:solidFill>
            </a:endParaRPr>
          </a:p>
        </p:txBody>
      </p:sp>
      <p:sp>
        <p:nvSpPr>
          <p:cNvPr id="15" name="Text 12"/>
          <p:cNvSpPr/>
          <p:nvPr/>
        </p:nvSpPr>
        <p:spPr>
          <a:xfrm>
            <a:off x="1388269" y="6513195"/>
            <a:ext cx="7450931" cy="987266"/>
          </a:xfrm>
          <a:prstGeom prst="rect">
            <a:avLst/>
          </a:prstGeom>
          <a:noFill/>
          <a:ln/>
        </p:spPr>
        <p:txBody>
          <a:bodyPr wrap="square" lIns="0" tIns="0" rIns="0" bIns="0" rtlCol="0" anchor="t"/>
          <a:lstStyle/>
          <a:p>
            <a:pPr>
              <a:lnSpc>
                <a:spcPts val="2550"/>
              </a:lnSpc>
            </a:pPr>
            <a:r>
              <a:rPr lang="en-US" sz="1600" kern="0" spc="-32" dirty="0">
                <a:solidFill>
                  <a:srgbClr val="2B2E3C"/>
                </a:solidFill>
                <a:latin typeface="Open Sans" pitchFamily="34" charset="0"/>
                <a:ea typeface="Open Sans" pitchFamily="34" charset="-122"/>
                <a:cs typeface="Open Sans" pitchFamily="34" charset="-120"/>
              </a:rPr>
              <a:t>The </a:t>
            </a:r>
            <a:r>
              <a:rPr lang="en-US" sz="1600" b="1" kern="0" spc="-32" dirty="0" err="1">
                <a:solidFill>
                  <a:srgbClr val="2B2E3C"/>
                </a:solidFill>
                <a:latin typeface="Open Sans" pitchFamily="34" charset="0"/>
                <a:ea typeface="Open Sans" pitchFamily="34" charset="-122"/>
                <a:cs typeface="Open Sans" pitchFamily="34" charset="-120"/>
              </a:rPr>
              <a:t>plot_accuracies</a:t>
            </a:r>
            <a:r>
              <a:rPr lang="en-US" sz="1600" kern="0" spc="-32" dirty="0">
                <a:solidFill>
                  <a:srgbClr val="2B2E3C"/>
                </a:solidFill>
                <a:latin typeface="Open Sans" pitchFamily="34" charset="0"/>
                <a:ea typeface="Open Sans" pitchFamily="34" charset="-122"/>
                <a:cs typeface="Open Sans" pitchFamily="34" charset="-120"/>
              </a:rPr>
              <a:t> </a:t>
            </a:r>
            <a:r>
              <a:rPr lang="en-US" sz="1600" kern="0" spc="-32" dirty="0" smtClean="0">
                <a:solidFill>
                  <a:srgbClr val="2B2E3C"/>
                </a:solidFill>
                <a:latin typeface="Open Sans" pitchFamily="34" charset="0"/>
                <a:ea typeface="Open Sans" pitchFamily="34" charset="-122"/>
                <a:cs typeface="Open Sans" pitchFamily="34" charset="-120"/>
              </a:rPr>
              <a:t>, </a:t>
            </a:r>
            <a:r>
              <a:rPr lang="en-US" sz="1600" b="1" kern="0" spc="-32" dirty="0" err="1" smtClean="0">
                <a:solidFill>
                  <a:srgbClr val="2B2E3C"/>
                </a:solidFill>
                <a:latin typeface="Open Sans" pitchFamily="34" charset="0"/>
                <a:ea typeface="Open Sans" pitchFamily="34" charset="-122"/>
                <a:cs typeface="Open Sans" pitchFamily="34" charset="-120"/>
              </a:rPr>
              <a:t>plot_losses</a:t>
            </a:r>
            <a:r>
              <a:rPr lang="en-US" sz="1600" b="1" kern="0" spc="-32" dirty="0" smtClean="0">
                <a:solidFill>
                  <a:srgbClr val="2B2E3C"/>
                </a:solidFill>
                <a:latin typeface="Open Sans" pitchFamily="34" charset="0"/>
                <a:ea typeface="Open Sans" pitchFamily="34" charset="-122"/>
                <a:cs typeface="Open Sans" pitchFamily="34" charset="-120"/>
              </a:rPr>
              <a:t> </a:t>
            </a:r>
            <a:r>
              <a:rPr lang="en-US" sz="1600" kern="0" spc="-32" dirty="0" smtClean="0">
                <a:solidFill>
                  <a:srgbClr val="2B2E3C"/>
                </a:solidFill>
                <a:latin typeface="Open Sans" pitchFamily="34" charset="0"/>
                <a:ea typeface="Open Sans" pitchFamily="34" charset="-122"/>
                <a:cs typeface="Open Sans" pitchFamily="34" charset="-120"/>
              </a:rPr>
              <a:t> and </a:t>
            </a:r>
            <a:r>
              <a:rPr lang="en-US" b="1" dirty="0" err="1"/>
              <a:t>plot_confusion_matrix</a:t>
            </a:r>
            <a:endParaRPr lang="en-US" sz="1600" b="1" dirty="0"/>
          </a:p>
          <a:p>
            <a:pPr marL="0" indent="0">
              <a:lnSpc>
                <a:spcPts val="2550"/>
              </a:lnSpc>
              <a:buNone/>
            </a:pPr>
            <a:r>
              <a:rPr lang="en-US" sz="1600" kern="0" spc="-32" dirty="0" smtClean="0">
                <a:solidFill>
                  <a:srgbClr val="2B2E3C"/>
                </a:solidFill>
                <a:latin typeface="Open Sans" pitchFamily="34" charset="0"/>
                <a:ea typeface="Open Sans" pitchFamily="34" charset="-122"/>
                <a:cs typeface="Open Sans" pitchFamily="34" charset="-120"/>
              </a:rPr>
              <a:t> functions </a:t>
            </a:r>
            <a:r>
              <a:rPr lang="en-US" sz="1600" kern="0" spc="-32" dirty="0">
                <a:solidFill>
                  <a:srgbClr val="2B2E3C"/>
                </a:solidFill>
                <a:latin typeface="Open Sans" pitchFamily="34" charset="0"/>
                <a:ea typeface="Open Sans" pitchFamily="34" charset="-122"/>
                <a:cs typeface="Open Sans" pitchFamily="34" charset="-120"/>
              </a:rPr>
              <a:t>visualize the training and validation metrics, allowing for easy analysis of the model's performance over time.</a:t>
            </a:r>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9"/>
          <p:cNvSpPr/>
          <p:nvPr/>
        </p:nvSpPr>
        <p:spPr>
          <a:xfrm>
            <a:off x="652540" y="91485"/>
            <a:ext cx="462796" cy="462796"/>
          </a:xfrm>
          <a:prstGeom prst="roundRect">
            <a:avLst>
              <a:gd name="adj" fmla="val 18667"/>
            </a:avLst>
          </a:prstGeom>
          <a:solidFill>
            <a:srgbClr val="FCE2CF"/>
          </a:solidFill>
          <a:ln w="7620">
            <a:solidFill>
              <a:srgbClr val="E2C8B5"/>
            </a:solidFill>
            <a:prstDash val="solid"/>
          </a:ln>
        </p:spPr>
        <p:txBody>
          <a:bodyPr/>
          <a:lstStyle/>
          <a:p>
            <a:r>
              <a:rPr lang="en-US" kern="0" spc="-73" dirty="0">
                <a:solidFill>
                  <a:srgbClr val="2B2E3C"/>
                </a:solidFill>
                <a:latin typeface="Bitter Medium" pitchFamily="34" charset="0"/>
                <a:ea typeface="Bitter Medium" pitchFamily="34" charset="-122"/>
                <a:cs typeface="Bitter Medium" pitchFamily="34" charset="-120"/>
              </a:rPr>
              <a:t>3</a:t>
            </a:r>
            <a:endParaRPr lang="ar-EG" dirty="0"/>
          </a:p>
        </p:txBody>
      </p:sp>
      <p:sp>
        <p:nvSpPr>
          <p:cNvPr id="9" name="TextBox 8"/>
          <p:cNvSpPr txBox="1"/>
          <p:nvPr/>
        </p:nvSpPr>
        <p:spPr>
          <a:xfrm>
            <a:off x="1253067" y="91485"/>
            <a:ext cx="2282291" cy="800219"/>
          </a:xfrm>
          <a:prstGeom prst="rect">
            <a:avLst/>
          </a:prstGeom>
          <a:noFill/>
        </p:spPr>
        <p:txBody>
          <a:bodyPr wrap="none" rtlCol="1">
            <a:spAutoFit/>
          </a:bodyPr>
          <a:lstStyle/>
          <a:p>
            <a:r>
              <a:rPr lang="en-US" sz="2800" kern="0" spc="-61" dirty="0">
                <a:solidFill>
                  <a:schemeClr val="accent6">
                    <a:lumMod val="75000"/>
                  </a:schemeClr>
                </a:solidFill>
                <a:latin typeface="Bitter Medium" pitchFamily="34" charset="0"/>
                <a:ea typeface="Bitter Medium" pitchFamily="34" charset="-122"/>
                <a:cs typeface="Bitter Medium" pitchFamily="34" charset="-120"/>
              </a:rPr>
              <a:t>Visualization</a:t>
            </a:r>
            <a:endParaRPr lang="en-US" dirty="0">
              <a:solidFill>
                <a:schemeClr val="accent6">
                  <a:lumMod val="75000"/>
                </a:schemeClr>
              </a:solidFill>
            </a:endParaRPr>
          </a:p>
          <a:p>
            <a:endParaRPr lang="ar-EG"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066" y="891705"/>
            <a:ext cx="6522713" cy="331905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780" y="891704"/>
            <a:ext cx="6301463" cy="331905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99723" y="4210757"/>
            <a:ext cx="10972822" cy="4018843"/>
          </a:xfrm>
          <a:prstGeom prst="rect">
            <a:avLst/>
          </a:prstGeom>
        </p:spPr>
      </p:pic>
    </p:spTree>
    <p:extLst>
      <p:ext uri="{BB962C8B-B14F-4D97-AF65-F5344CB8AC3E}">
        <p14:creationId xmlns:p14="http://schemas.microsoft.com/office/powerpoint/2010/main" val="29558244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28789" y="270934"/>
            <a:ext cx="3125023" cy="584775"/>
          </a:xfrm>
          <a:prstGeom prst="rect">
            <a:avLst/>
          </a:prstGeom>
          <a:noFill/>
        </p:spPr>
        <p:txBody>
          <a:bodyPr wrap="none" rtlCol="1">
            <a:spAutoFit/>
          </a:bodyPr>
          <a:lstStyle/>
          <a:p>
            <a:r>
              <a:rPr lang="en-US" sz="3200" b="1" dirty="0" smtClean="0">
                <a:solidFill>
                  <a:schemeClr val="accent6">
                    <a:lumMod val="75000"/>
                  </a:schemeClr>
                </a:solidFill>
              </a:rPr>
              <a:t>Confusion Matrix</a:t>
            </a:r>
            <a:endParaRPr lang="ar-EG" sz="3200" b="1" dirty="0">
              <a:solidFill>
                <a:schemeClr val="accent6">
                  <a:lumMod val="75000"/>
                </a:schemeClr>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789" y="855709"/>
            <a:ext cx="10972822" cy="7315215"/>
          </a:xfrm>
          <a:prstGeom prst="rect">
            <a:avLst/>
          </a:prstGeom>
        </p:spPr>
      </p:pic>
    </p:spTree>
    <p:extLst>
      <p:ext uri="{BB962C8B-B14F-4D97-AF65-F5344CB8AC3E}">
        <p14:creationId xmlns:p14="http://schemas.microsoft.com/office/powerpoint/2010/main" val="11897871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93423" y="654756"/>
            <a:ext cx="5706370" cy="1015663"/>
          </a:xfrm>
          <a:prstGeom prst="rect">
            <a:avLst/>
          </a:prstGeom>
          <a:noFill/>
        </p:spPr>
        <p:txBody>
          <a:bodyPr wrap="none" rtlCol="1">
            <a:spAutoFit/>
          </a:bodyPr>
          <a:lstStyle/>
          <a:p>
            <a:r>
              <a:rPr lang="en-US" sz="6000" b="1" dirty="0" smtClean="0">
                <a:solidFill>
                  <a:srgbClr val="548235"/>
                </a:solidFill>
              </a:rPr>
              <a:t>Model Prediction</a:t>
            </a:r>
            <a:endParaRPr lang="ar-EG" sz="6000" b="1" dirty="0">
              <a:solidFill>
                <a:srgbClr val="548235"/>
              </a:solidFill>
            </a:endParaRPr>
          </a:p>
        </p:txBody>
      </p:sp>
      <p:sp>
        <p:nvSpPr>
          <p:cNvPr id="3" name="Shape 1"/>
          <p:cNvSpPr/>
          <p:nvPr/>
        </p:nvSpPr>
        <p:spPr>
          <a:xfrm>
            <a:off x="1106312" y="2091570"/>
            <a:ext cx="764958" cy="730651"/>
          </a:xfrm>
          <a:prstGeom prst="roundRect">
            <a:avLst>
              <a:gd name="adj" fmla="val 18667"/>
            </a:avLst>
          </a:prstGeom>
          <a:solidFill>
            <a:srgbClr val="FCE2CF"/>
          </a:solidFill>
          <a:ln w="7620">
            <a:solidFill>
              <a:srgbClr val="E2C8B5"/>
            </a:solidFill>
            <a:prstDash val="solid"/>
          </a:ln>
        </p:spPr>
      </p:sp>
      <p:sp>
        <p:nvSpPr>
          <p:cNvPr id="4" name="TextBox 3"/>
          <p:cNvSpPr txBox="1"/>
          <p:nvPr/>
        </p:nvSpPr>
        <p:spPr>
          <a:xfrm>
            <a:off x="1305087" y="2195285"/>
            <a:ext cx="367408" cy="523220"/>
          </a:xfrm>
          <a:prstGeom prst="rect">
            <a:avLst/>
          </a:prstGeom>
          <a:noFill/>
        </p:spPr>
        <p:txBody>
          <a:bodyPr wrap="none" rtlCol="1">
            <a:spAutoFit/>
          </a:bodyPr>
          <a:lstStyle/>
          <a:p>
            <a:r>
              <a:rPr lang="en-US" sz="2800" dirty="0" smtClean="0"/>
              <a:t>1</a:t>
            </a:r>
            <a:endParaRPr lang="ar-EG" dirty="0"/>
          </a:p>
        </p:txBody>
      </p:sp>
      <p:sp>
        <p:nvSpPr>
          <p:cNvPr id="5" name="TextBox 4"/>
          <p:cNvSpPr txBox="1"/>
          <p:nvPr/>
        </p:nvSpPr>
        <p:spPr>
          <a:xfrm>
            <a:off x="2178756" y="2133730"/>
            <a:ext cx="2211824" cy="646331"/>
          </a:xfrm>
          <a:prstGeom prst="rect">
            <a:avLst/>
          </a:prstGeom>
          <a:noFill/>
        </p:spPr>
        <p:txBody>
          <a:bodyPr wrap="none" rtlCol="1">
            <a:spAutoFit/>
          </a:bodyPr>
          <a:lstStyle/>
          <a:p>
            <a:r>
              <a:rPr lang="en-US" sz="3600" dirty="0" smtClean="0">
                <a:solidFill>
                  <a:srgbClr val="548235"/>
                </a:solidFill>
              </a:rPr>
              <a:t>Apple scab</a:t>
            </a:r>
            <a:endParaRPr lang="ar-EG" sz="3600" dirty="0">
              <a:solidFill>
                <a:srgbClr val="548235"/>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6681" y="3285532"/>
            <a:ext cx="4515556" cy="3584223"/>
          </a:xfrm>
          <a:prstGeom prst="rect">
            <a:avLst/>
          </a:prstGeom>
        </p:spPr>
      </p:pic>
      <p:sp>
        <p:nvSpPr>
          <p:cNvPr id="7" name="Shape 1"/>
          <p:cNvSpPr/>
          <p:nvPr/>
        </p:nvSpPr>
        <p:spPr>
          <a:xfrm>
            <a:off x="8778195" y="2039712"/>
            <a:ext cx="860914" cy="834366"/>
          </a:xfrm>
          <a:prstGeom prst="roundRect">
            <a:avLst>
              <a:gd name="adj" fmla="val 18667"/>
            </a:avLst>
          </a:prstGeom>
          <a:solidFill>
            <a:srgbClr val="FCE2CF"/>
          </a:solidFill>
          <a:ln w="7620">
            <a:solidFill>
              <a:srgbClr val="E2C8B5"/>
            </a:solidFill>
            <a:prstDash val="solid"/>
          </a:ln>
        </p:spPr>
      </p:sp>
      <p:sp>
        <p:nvSpPr>
          <p:cNvPr id="8" name="TextBox 7"/>
          <p:cNvSpPr txBox="1"/>
          <p:nvPr/>
        </p:nvSpPr>
        <p:spPr>
          <a:xfrm>
            <a:off x="9012124" y="2164507"/>
            <a:ext cx="393056" cy="584775"/>
          </a:xfrm>
          <a:prstGeom prst="rect">
            <a:avLst/>
          </a:prstGeom>
          <a:noFill/>
        </p:spPr>
        <p:txBody>
          <a:bodyPr wrap="none" rtlCol="1">
            <a:spAutoFit/>
          </a:bodyPr>
          <a:lstStyle/>
          <a:p>
            <a:r>
              <a:rPr lang="en-US" sz="3200" dirty="0" smtClean="0"/>
              <a:t>2</a:t>
            </a:r>
            <a:endParaRPr lang="ar-EG" sz="2800" dirty="0"/>
          </a:p>
        </p:txBody>
      </p:sp>
      <p:sp>
        <p:nvSpPr>
          <p:cNvPr id="9" name="TextBox 8"/>
          <p:cNvSpPr txBox="1"/>
          <p:nvPr/>
        </p:nvSpPr>
        <p:spPr>
          <a:xfrm>
            <a:off x="9930815" y="2175890"/>
            <a:ext cx="2100960" cy="707886"/>
          </a:xfrm>
          <a:prstGeom prst="rect">
            <a:avLst/>
          </a:prstGeom>
          <a:noFill/>
        </p:spPr>
        <p:txBody>
          <a:bodyPr wrap="none" rtlCol="1">
            <a:spAutoFit/>
          </a:bodyPr>
          <a:lstStyle/>
          <a:p>
            <a:r>
              <a:rPr lang="en-US" sz="4000" dirty="0" smtClean="0">
                <a:solidFill>
                  <a:srgbClr val="548235"/>
                </a:solidFill>
              </a:rPr>
              <a:t>Black Rot</a:t>
            </a:r>
            <a:endParaRPr lang="ar-EG" sz="4000" dirty="0">
              <a:solidFill>
                <a:srgbClr val="548235"/>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8194" y="3285532"/>
            <a:ext cx="4960383" cy="3584223"/>
          </a:xfrm>
          <a:prstGeom prst="rect">
            <a:avLst/>
          </a:prstGeom>
        </p:spPr>
      </p:pic>
    </p:spTree>
    <p:extLst>
      <p:ext uri="{BB962C8B-B14F-4D97-AF65-F5344CB8AC3E}">
        <p14:creationId xmlns:p14="http://schemas.microsoft.com/office/powerpoint/2010/main" val="333078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1004711" y="1919112"/>
            <a:ext cx="866559" cy="903110"/>
          </a:xfrm>
          <a:prstGeom prst="roundRect">
            <a:avLst>
              <a:gd name="adj" fmla="val 18667"/>
            </a:avLst>
          </a:prstGeom>
          <a:solidFill>
            <a:srgbClr val="FCE2CF"/>
          </a:solidFill>
          <a:ln w="7620">
            <a:solidFill>
              <a:srgbClr val="E2C8B5"/>
            </a:solidFill>
            <a:prstDash val="solid"/>
          </a:ln>
        </p:spPr>
      </p:sp>
      <p:sp>
        <p:nvSpPr>
          <p:cNvPr id="3" name="TextBox 2"/>
          <p:cNvSpPr txBox="1"/>
          <p:nvPr/>
        </p:nvSpPr>
        <p:spPr>
          <a:xfrm>
            <a:off x="1254286" y="2109057"/>
            <a:ext cx="367408" cy="523220"/>
          </a:xfrm>
          <a:prstGeom prst="rect">
            <a:avLst/>
          </a:prstGeom>
          <a:noFill/>
        </p:spPr>
        <p:txBody>
          <a:bodyPr wrap="none" rtlCol="1">
            <a:spAutoFit/>
          </a:bodyPr>
          <a:lstStyle/>
          <a:p>
            <a:r>
              <a:rPr lang="en-US" sz="2800" dirty="0" smtClean="0"/>
              <a:t>3</a:t>
            </a:r>
            <a:endParaRPr lang="ar-EG" sz="2800" dirty="0"/>
          </a:p>
        </p:txBody>
      </p:sp>
      <p:sp>
        <p:nvSpPr>
          <p:cNvPr id="4" name="TextBox 3"/>
          <p:cNvSpPr txBox="1"/>
          <p:nvPr/>
        </p:nvSpPr>
        <p:spPr>
          <a:xfrm>
            <a:off x="2032000" y="2047501"/>
            <a:ext cx="3401509" cy="646331"/>
          </a:xfrm>
          <a:prstGeom prst="rect">
            <a:avLst/>
          </a:prstGeom>
          <a:noFill/>
        </p:spPr>
        <p:txBody>
          <a:bodyPr wrap="none" rtlCol="1">
            <a:spAutoFit/>
          </a:bodyPr>
          <a:lstStyle/>
          <a:p>
            <a:r>
              <a:rPr lang="en-US" sz="3600" dirty="0" smtClean="0">
                <a:solidFill>
                  <a:srgbClr val="548235"/>
                </a:solidFill>
              </a:rPr>
              <a:t>Cedar Apple Rust</a:t>
            </a:r>
            <a:endParaRPr lang="ar-EG" sz="3600" dirty="0">
              <a:solidFill>
                <a:srgbClr val="548235"/>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711" y="3194756"/>
            <a:ext cx="4428798" cy="3612444"/>
          </a:xfrm>
          <a:prstGeom prst="rect">
            <a:avLst/>
          </a:prstGeom>
        </p:spPr>
      </p:pic>
      <p:sp>
        <p:nvSpPr>
          <p:cNvPr id="6" name="Shape 1"/>
          <p:cNvSpPr/>
          <p:nvPr/>
        </p:nvSpPr>
        <p:spPr>
          <a:xfrm>
            <a:off x="7964311" y="1919112"/>
            <a:ext cx="866559" cy="903110"/>
          </a:xfrm>
          <a:prstGeom prst="roundRect">
            <a:avLst>
              <a:gd name="adj" fmla="val 18667"/>
            </a:avLst>
          </a:prstGeom>
          <a:solidFill>
            <a:srgbClr val="FCE2CF"/>
          </a:solidFill>
          <a:ln w="7620">
            <a:solidFill>
              <a:srgbClr val="E2C8B5"/>
            </a:solidFill>
            <a:prstDash val="solid"/>
          </a:ln>
        </p:spPr>
      </p:sp>
      <p:sp>
        <p:nvSpPr>
          <p:cNvPr id="7" name="TextBox 6"/>
          <p:cNvSpPr txBox="1"/>
          <p:nvPr/>
        </p:nvSpPr>
        <p:spPr>
          <a:xfrm>
            <a:off x="8201062" y="2078278"/>
            <a:ext cx="393056" cy="584775"/>
          </a:xfrm>
          <a:prstGeom prst="rect">
            <a:avLst/>
          </a:prstGeom>
          <a:noFill/>
        </p:spPr>
        <p:txBody>
          <a:bodyPr wrap="none" rtlCol="1">
            <a:spAutoFit/>
          </a:bodyPr>
          <a:lstStyle/>
          <a:p>
            <a:r>
              <a:rPr lang="en-US" sz="3200" dirty="0" smtClean="0"/>
              <a:t>4</a:t>
            </a:r>
            <a:endParaRPr lang="ar-EG"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4311" y="3194756"/>
            <a:ext cx="4385733" cy="3612444"/>
          </a:xfrm>
          <a:prstGeom prst="rect">
            <a:avLst/>
          </a:prstGeom>
        </p:spPr>
      </p:pic>
      <p:sp>
        <p:nvSpPr>
          <p:cNvPr id="9" name="TextBox 8"/>
          <p:cNvSpPr txBox="1"/>
          <p:nvPr/>
        </p:nvSpPr>
        <p:spPr>
          <a:xfrm>
            <a:off x="9067621" y="2047499"/>
            <a:ext cx="2814617" cy="646331"/>
          </a:xfrm>
          <a:prstGeom prst="rect">
            <a:avLst/>
          </a:prstGeom>
          <a:noFill/>
        </p:spPr>
        <p:txBody>
          <a:bodyPr wrap="none" rtlCol="1">
            <a:spAutoFit/>
          </a:bodyPr>
          <a:lstStyle/>
          <a:p>
            <a:r>
              <a:rPr lang="en-US" sz="3600" dirty="0" smtClean="0">
                <a:solidFill>
                  <a:srgbClr val="548235"/>
                </a:solidFill>
              </a:rPr>
              <a:t>Apple Healthy</a:t>
            </a:r>
            <a:endParaRPr lang="ar-EG" sz="3600" dirty="0">
              <a:solidFill>
                <a:srgbClr val="548235"/>
              </a:solidFill>
            </a:endParaRPr>
          </a:p>
        </p:txBody>
      </p:sp>
    </p:spTree>
    <p:extLst>
      <p:ext uri="{BB962C8B-B14F-4D97-AF65-F5344CB8AC3E}">
        <p14:creationId xmlns:p14="http://schemas.microsoft.com/office/powerpoint/2010/main" val="5923268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936</Words>
  <Application>Microsoft Office PowerPoint</Application>
  <PresentationFormat>Custom</PresentationFormat>
  <Paragraphs>121</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Bitter Medium</vt:lpstr>
      <vt:lpstr>Calibri</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MOHAMMED</cp:lastModifiedBy>
  <cp:revision>19</cp:revision>
  <dcterms:created xsi:type="dcterms:W3CDTF">2024-12-28T06:03:10Z</dcterms:created>
  <dcterms:modified xsi:type="dcterms:W3CDTF">2024-12-28T17:53:58Z</dcterms:modified>
</cp:coreProperties>
</file>